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51.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679" r:id="rId3"/>
    <p:sldId id="257" r:id="rId4"/>
    <p:sldId id="681" r:id="rId5"/>
    <p:sldId id="682" r:id="rId6"/>
    <p:sldId id="683" r:id="rId7"/>
    <p:sldId id="684" r:id="rId8"/>
    <p:sldId id="685" r:id="rId9"/>
    <p:sldId id="686" r:id="rId10"/>
    <p:sldId id="687" r:id="rId11"/>
    <p:sldId id="688" r:id="rId12"/>
    <p:sldId id="536" r:id="rId13"/>
    <p:sldId id="398" r:id="rId14"/>
    <p:sldId id="399" r:id="rId15"/>
    <p:sldId id="263" r:id="rId16"/>
    <p:sldId id="266" r:id="rId17"/>
    <p:sldId id="400" r:id="rId18"/>
    <p:sldId id="611" r:id="rId19"/>
    <p:sldId id="537" r:id="rId21"/>
    <p:sldId id="766" r:id="rId22"/>
    <p:sldId id="314" r:id="rId23"/>
    <p:sldId id="689" r:id="rId24"/>
    <p:sldId id="690" r:id="rId25"/>
    <p:sldId id="691" r:id="rId26"/>
    <p:sldId id="692" r:id="rId27"/>
    <p:sldId id="693" r:id="rId28"/>
    <p:sldId id="370" r:id="rId29"/>
    <p:sldId id="694" r:id="rId30"/>
    <p:sldId id="317" r:id="rId31"/>
    <p:sldId id="373" r:id="rId32"/>
    <p:sldId id="269" r:id="rId33"/>
    <p:sldId id="605" r:id="rId34"/>
    <p:sldId id="606" r:id="rId35"/>
    <p:sldId id="695" r:id="rId36"/>
    <p:sldId id="270" r:id="rId37"/>
    <p:sldId id="448" r:id="rId38"/>
    <p:sldId id="607" r:id="rId39"/>
    <p:sldId id="608" r:id="rId40"/>
    <p:sldId id="609" r:id="rId41"/>
    <p:sldId id="401" r:id="rId42"/>
    <p:sldId id="436" r:id="rId43"/>
    <p:sldId id="437" r:id="rId44"/>
    <p:sldId id="438" r:id="rId45"/>
    <p:sldId id="439" r:id="rId46"/>
    <p:sldId id="440" r:id="rId47"/>
    <p:sldId id="491" r:id="rId48"/>
    <p:sldId id="492" r:id="rId49"/>
    <p:sldId id="493" r:id="rId50"/>
    <p:sldId id="494" r:id="rId51"/>
    <p:sldId id="495" r:id="rId52"/>
    <p:sldId id="612" r:id="rId53"/>
    <p:sldId id="496" r:id="rId54"/>
    <p:sldId id="497" r:id="rId55"/>
    <p:sldId id="498" r:id="rId56"/>
    <p:sldId id="499" r:id="rId57"/>
    <p:sldId id="441" r:id="rId58"/>
    <p:sldId id="449" r:id="rId59"/>
    <p:sldId id="443" r:id="rId60"/>
    <p:sldId id="444" r:id="rId61"/>
    <p:sldId id="446" r:id="rId62"/>
    <p:sldId id="408" r:id="rId63"/>
    <p:sldId id="409" r:id="rId64"/>
    <p:sldId id="410" r:id="rId65"/>
    <p:sldId id="412" r:id="rId66"/>
    <p:sldId id="414" r:id="rId67"/>
    <p:sldId id="415" r:id="rId68"/>
    <p:sldId id="450" r:id="rId69"/>
    <p:sldId id="417" r:id="rId70"/>
    <p:sldId id="416" r:id="rId71"/>
    <p:sldId id="418" r:id="rId72"/>
    <p:sldId id="419" r:id="rId73"/>
    <p:sldId id="420" r:id="rId74"/>
    <p:sldId id="421" r:id="rId75"/>
    <p:sldId id="422" r:id="rId76"/>
    <p:sldId id="423" r:id="rId77"/>
    <p:sldId id="424" r:id="rId78"/>
    <p:sldId id="425" r:id="rId79"/>
    <p:sldId id="426" r:id="rId80"/>
    <p:sldId id="427" r:id="rId81"/>
    <p:sldId id="447" r:id="rId82"/>
    <p:sldId id="428" r:id="rId83"/>
    <p:sldId id="429" r:id="rId84"/>
    <p:sldId id="430" r:id="rId85"/>
    <p:sldId id="431" r:id="rId86"/>
    <p:sldId id="432" r:id="rId87"/>
    <p:sldId id="433" r:id="rId88"/>
    <p:sldId id="434" r:id="rId89"/>
    <p:sldId id="451" r:id="rId90"/>
    <p:sldId id="435" r:id="rId91"/>
  </p:sldIdLst>
  <p:sldSz cx="9144000" cy="6858000" type="screen4x3"/>
  <p:notesSz cx="6858000" cy="9144000"/>
  <p:custDataLst>
    <p:tags r:id="rId96"/>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00"/>
    <a:srgbClr val="6600CC"/>
    <a:srgbClr val="00808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109" d="100"/>
          <a:sy n="109" d="100"/>
        </p:scale>
        <p:origin x="1674" y="96"/>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8820"/>
    </p:cViewPr>
  </p:sorterViewPr>
  <p:gridSpacing cx="76200" cy="76200"/>
</p:viewPr>
</file>

<file path=ppt/_rels/presentation.xml.rels><?xml version="1.0" encoding="UTF-8" standalone="yes"?>
<Relationships xmlns="http://schemas.openxmlformats.org/package/2006/relationships"><Relationship Id="rId96" Type="http://schemas.openxmlformats.org/officeDocument/2006/relationships/tags" Target="tags/tag4.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1T09:18:36.075"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7" Type="http://schemas.openxmlformats.org/officeDocument/2006/relationships/image" Target="../media/image47.png"/><Relationship Id="rId16" Type="http://schemas.openxmlformats.org/officeDocument/2006/relationships/image" Target="../media/image46.png"/><Relationship Id="rId15" Type="http://schemas.openxmlformats.org/officeDocument/2006/relationships/image" Target="../media/image45.png"/><Relationship Id="rId14" Type="http://schemas.openxmlformats.org/officeDocument/2006/relationships/image" Target="../media/image44.png"/><Relationship Id="rId13" Type="http://schemas.openxmlformats.org/officeDocument/2006/relationships/image" Target="../media/image43.png"/><Relationship Id="rId12" Type="http://schemas.openxmlformats.org/officeDocument/2006/relationships/image" Target="../media/image42.png"/><Relationship Id="rId11" Type="http://schemas.openxmlformats.org/officeDocument/2006/relationships/image" Target="../media/image41.png"/><Relationship Id="rId10" Type="http://schemas.openxmlformats.org/officeDocument/2006/relationships/image" Target="../media/image40.png"/><Relationship Id="rId1" Type="http://schemas.openxmlformats.org/officeDocument/2006/relationships/image" Target="../media/image31.png"/></Relationships>
</file>

<file path=ppt/drawings/_rels/vmlDrawing4.vml.rels><?xml version="1.0" encoding="UTF-8" standalone="yes"?>
<Relationships xmlns="http://schemas.openxmlformats.org/package/2006/relationships"><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drawings/_rels/vmlDrawing5.vml.rels><?xml version="1.0" encoding="UTF-8" standalone="yes"?>
<Relationships xmlns="http://schemas.openxmlformats.org/package/2006/relationships"><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image" Target="../media/image6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259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9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A0A13368-5EDB-4B95-A45D-C272E2B8D17D}"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259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1259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9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6DC51392-C592-4236-8E9D-AF0A01F86320}"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46E4D872-DAFC-4AE5-8E56-E78A0D2F7161}" type="slidenum">
              <a:rPr lang="en-US" altLang="zh-CN" smtClean="0">
                <a:solidFill>
                  <a:prstClr val="black"/>
                </a:solidFill>
              </a:rPr>
            </a:fld>
            <a:endParaRPr lang="en-US" altLang="zh-CN" smtClean="0">
              <a:solidFill>
                <a:prstClr val="black"/>
              </a:solidFill>
            </a:endParaRPr>
          </a:p>
        </p:txBody>
      </p:sp>
      <p:sp>
        <p:nvSpPr>
          <p:cNvPr id="280579" name="Rectangle 2"/>
          <p:cNvSpPr>
            <a:spLocks noGrp="1" noRot="1" noChangeAspect="1" noChangeArrowheads="1" noTextEdit="1"/>
          </p:cNvSpPr>
          <p:nvPr>
            <p:ph type="sldImg"/>
          </p:nvPr>
        </p:nvSpPr>
        <p:spPr/>
      </p:sp>
      <p:sp>
        <p:nvSpPr>
          <p:cNvPr id="280580" name="Rectangle 3"/>
          <p:cNvSpPr>
            <a:spLocks noGrp="1" noChangeArrowheads="1"/>
          </p:cNvSpPr>
          <p:nvPr>
            <p:ph type="body" idx="1"/>
          </p:nvPr>
        </p:nvSpPr>
        <p:spPr>
          <a:noFill/>
        </p:spPr>
        <p:txBody>
          <a:bodyPr/>
          <a:lstStyle/>
          <a:p>
            <a:pPr eaLnBrk="1" hangingPunct="1">
              <a:spcBef>
                <a:spcPct val="50000"/>
              </a:spcBef>
            </a:pPr>
            <a:r>
              <a:rPr lang="zh-CN" altLang="en-US" b="1" smtClean="0"/>
              <a:t>内质网中还有</a:t>
            </a:r>
            <a:r>
              <a:rPr lang="zh-CN" altLang="en-US" b="1" smtClean="0">
                <a:solidFill>
                  <a:srgbClr val="66FF99"/>
                </a:solidFill>
              </a:rPr>
              <a:t>重链结合蛋白（</a:t>
            </a:r>
            <a:r>
              <a:rPr lang="en-US" altLang="zh-CN" b="1" smtClean="0">
                <a:solidFill>
                  <a:srgbClr val="66FF99"/>
                </a:solidFill>
              </a:rPr>
              <a:t>BiP</a:t>
            </a:r>
            <a:r>
              <a:rPr lang="zh-CN" altLang="en-US" b="1" smtClean="0">
                <a:solidFill>
                  <a:srgbClr val="66FF99"/>
                </a:solidFill>
              </a:rPr>
              <a:t>），</a:t>
            </a:r>
            <a:r>
              <a:rPr lang="zh-CN" altLang="en-US" b="1" smtClean="0"/>
              <a:t>属于热休克蛋白</a:t>
            </a:r>
            <a:r>
              <a:rPr lang="en-US" altLang="zh-CN" b="1" smtClean="0"/>
              <a:t>70</a:t>
            </a:r>
            <a:r>
              <a:rPr lang="zh-CN" altLang="en-US" b="1" smtClean="0"/>
              <a:t>家族成员，能与折叠错误的多肽和尚未完成装配的蛋白亚基识别、结合并予以滞留，促其重新装配折叠。</a:t>
            </a:r>
            <a:endParaRPr lang="zh-CN" altLang="en-US" b="1" smtClean="0"/>
          </a:p>
          <a:p>
            <a:pPr eaLnBrk="1" hangingPunct="1"/>
            <a:r>
              <a:rPr lang="zh-CN" altLang="en-US" b="1" smtClean="0"/>
              <a:t>注释：热休克蛋白 </a:t>
            </a:r>
            <a:r>
              <a:rPr lang="en-US" altLang="zh-CN" b="1" smtClean="0"/>
              <a:t>Heat Shock Proteins (HSPs) </a:t>
            </a:r>
            <a:r>
              <a:rPr lang="en-US" altLang="zh-CN" b="1" smtClean="0">
                <a:solidFill>
                  <a:schemeClr val="hlink"/>
                </a:solidFill>
              </a:rPr>
              <a:t>----</a:t>
            </a:r>
            <a:r>
              <a:rPr lang="zh-CN" altLang="en-US" b="1" smtClean="0">
                <a:solidFill>
                  <a:schemeClr val="hlink"/>
                </a:solidFill>
              </a:rPr>
              <a:t>（是细胞在一些应激条件，如热休克、从细菌到哺乳动物中广泛存在一类热应急蛋白质。当有机体暴露于高温、葡萄糖饥饿或受到病原菌感染时，高效表达的一组蛋白，来保护有机体自身。 ） </a:t>
            </a:r>
            <a:endParaRPr lang="zh-CN" altLang="en-US" b="1" smtClean="0">
              <a:solidFill>
                <a:schemeClr val="hlink"/>
              </a:solidFill>
            </a:endParaRPr>
          </a:p>
          <a:p>
            <a:pPr eaLnBrk="1" hangingPunct="1"/>
            <a:r>
              <a:rPr lang="zh-CN" altLang="en-US" b="1" smtClean="0">
                <a:solidFill>
                  <a:schemeClr val="hlink"/>
                </a:solidFill>
              </a:rPr>
              <a:t>按照蛋白的大小，热休克蛋白共分为五类，分别为</a:t>
            </a:r>
            <a:r>
              <a:rPr lang="en-US" altLang="zh-CN" b="1" smtClean="0">
                <a:solidFill>
                  <a:schemeClr val="hlink"/>
                </a:solidFill>
              </a:rPr>
              <a:t>HSP100</a:t>
            </a:r>
            <a:r>
              <a:rPr lang="zh-CN" altLang="en-US" b="1" smtClean="0">
                <a:solidFill>
                  <a:schemeClr val="hlink"/>
                </a:solidFill>
              </a:rPr>
              <a:t>，</a:t>
            </a:r>
            <a:r>
              <a:rPr lang="en-US" altLang="zh-CN" b="1" smtClean="0">
                <a:solidFill>
                  <a:schemeClr val="hlink"/>
                </a:solidFill>
              </a:rPr>
              <a:t>HSP90</a:t>
            </a:r>
            <a:r>
              <a:rPr lang="zh-CN" altLang="en-US" b="1" smtClean="0">
                <a:solidFill>
                  <a:schemeClr val="hlink"/>
                </a:solidFill>
              </a:rPr>
              <a:t>，</a:t>
            </a:r>
            <a:r>
              <a:rPr lang="en-US" altLang="zh-CN" b="1" smtClean="0">
                <a:solidFill>
                  <a:schemeClr val="hlink"/>
                </a:solidFill>
              </a:rPr>
              <a:t>HSP70</a:t>
            </a:r>
            <a:r>
              <a:rPr lang="zh-CN" altLang="en-US" b="1" smtClean="0">
                <a:solidFill>
                  <a:schemeClr val="hlink"/>
                </a:solidFill>
              </a:rPr>
              <a:t>，</a:t>
            </a:r>
            <a:r>
              <a:rPr lang="en-US" altLang="zh-CN" b="1" smtClean="0">
                <a:solidFill>
                  <a:schemeClr val="hlink"/>
                </a:solidFill>
              </a:rPr>
              <a:t>HSP60 </a:t>
            </a:r>
            <a:r>
              <a:rPr lang="zh-CN" altLang="en-US" b="1" smtClean="0">
                <a:solidFill>
                  <a:schemeClr val="hlink"/>
                </a:solidFill>
              </a:rPr>
              <a:t>以及小分子热休克蛋白 </a:t>
            </a:r>
            <a:r>
              <a:rPr lang="en-US" altLang="zh-CN" b="1" smtClean="0">
                <a:solidFill>
                  <a:schemeClr val="hlink"/>
                </a:solidFill>
              </a:rPr>
              <a:t>(sHSPs)</a:t>
            </a:r>
            <a:endParaRPr lang="en-US" altLang="zh-CN" b="1" smtClean="0">
              <a:solidFill>
                <a:schemeClr val="hlink"/>
              </a:solidFill>
            </a:endParaRPr>
          </a:p>
          <a:p>
            <a:pPr eaLnBrk="1" hangingPunct="1"/>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Rot="1" noTextEdit="1"/>
          </p:cNvSpPr>
          <p:nvPr>
            <p:ph type="sldImg"/>
          </p:nvPr>
        </p:nvSpPr>
        <p:spPr/>
      </p:sp>
      <p:sp>
        <p:nvSpPr>
          <p:cNvPr id="39939"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Rectangle 2"/>
          <p:cNvSpPr>
            <a:spLocks noRot="1" noTextEdit="1"/>
          </p:cNvSpPr>
          <p:nvPr>
            <p:ph type="sldImg"/>
          </p:nvPr>
        </p:nvSpPr>
        <p:spPr/>
      </p:sp>
      <p:sp>
        <p:nvSpPr>
          <p:cNvPr id="59395"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r>
              <a:rPr lang="zh-CN" altLang="en-US" dirty="0">
                <a:solidFill>
                  <a:srgbClr val="000000"/>
                </a:solidFill>
                <a:latin typeface="_x000B__x000C_" charset="0"/>
              </a:rPr>
              <a:t>● 被膜小窝</a:t>
            </a:r>
            <a:r>
              <a:rPr lang="en-US" altLang="zh-CN" dirty="0">
                <a:solidFill>
                  <a:srgbClr val="000000"/>
                </a:solidFill>
                <a:latin typeface="_x000B__x000C_" charset="0"/>
              </a:rPr>
              <a:t>(clathrin-coated pit)</a:t>
            </a:r>
            <a:r>
              <a:rPr lang="zh-CN" altLang="en-US" dirty="0">
                <a:solidFill>
                  <a:srgbClr val="000000"/>
                </a:solidFill>
                <a:latin typeface="_x000B__x000C_" charset="0"/>
              </a:rPr>
              <a:t>的形成</a:t>
            </a:r>
            <a:endParaRPr lang="zh-CN" altLang="en-US" dirty="0">
              <a:latin typeface="_x000B__x000C_" charset="0"/>
            </a:endParaRPr>
          </a:p>
          <a:p>
            <a:pPr lvl="0" eaLnBrk="1" hangingPunct="1"/>
            <a:r>
              <a:rPr lang="zh-CN" altLang="en-US" dirty="0">
                <a:solidFill>
                  <a:srgbClr val="000000"/>
                </a:solidFill>
                <a:latin typeface="_x000B__x000C_" charset="0"/>
              </a:rPr>
              <a:t>网格蛋白被膜小窝是披网格蛋白小泡形成过程中的一个中间体。在胞吞过程中</a:t>
            </a:r>
            <a:r>
              <a:rPr lang="en-US" altLang="zh-CN" dirty="0">
                <a:solidFill>
                  <a:srgbClr val="000000"/>
                </a:solidFill>
                <a:latin typeface="_x000B__x000C_" charset="0"/>
              </a:rPr>
              <a:t>, </a:t>
            </a:r>
            <a:r>
              <a:rPr lang="zh-CN" altLang="en-US" dirty="0">
                <a:solidFill>
                  <a:srgbClr val="000000"/>
                </a:solidFill>
                <a:latin typeface="_x000B__x000C_" charset="0"/>
              </a:rPr>
              <a:t>吞入物</a:t>
            </a:r>
            <a:r>
              <a:rPr lang="en-US" altLang="zh-CN" dirty="0">
                <a:solidFill>
                  <a:srgbClr val="000000"/>
                </a:solidFill>
                <a:latin typeface="_x000B__x000C_" charset="0"/>
              </a:rPr>
              <a:t>(</a:t>
            </a:r>
            <a:r>
              <a:rPr lang="zh-CN" altLang="en-US" dirty="0">
                <a:solidFill>
                  <a:srgbClr val="000000"/>
                </a:solidFill>
                <a:latin typeface="_x000B__x000C_" charset="0"/>
              </a:rPr>
              <a:t>配体</a:t>
            </a:r>
            <a:r>
              <a:rPr lang="en-US" altLang="zh-CN" dirty="0">
                <a:solidFill>
                  <a:srgbClr val="000000"/>
                </a:solidFill>
                <a:latin typeface="_x000B__x000C_" charset="0"/>
              </a:rPr>
              <a:t>)</a:t>
            </a:r>
            <a:r>
              <a:rPr lang="zh-CN" altLang="en-US" dirty="0">
                <a:solidFill>
                  <a:srgbClr val="000000"/>
                </a:solidFill>
                <a:latin typeface="_x000B__x000C_" charset="0"/>
              </a:rPr>
              <a:t>先同膜表面特异受体结合</a:t>
            </a:r>
            <a:r>
              <a:rPr lang="en-US" altLang="zh-CN" dirty="0">
                <a:solidFill>
                  <a:srgbClr val="000000"/>
                </a:solidFill>
                <a:latin typeface="_x000B__x000C_" charset="0"/>
              </a:rPr>
              <a:t>, </a:t>
            </a:r>
            <a:r>
              <a:rPr lang="zh-CN" altLang="en-US" dirty="0">
                <a:solidFill>
                  <a:srgbClr val="000000"/>
                </a:solidFill>
                <a:latin typeface="_x000B__x000C_" charset="0"/>
              </a:rPr>
              <a:t>然后网格蛋白装配的亚基结合上去</a:t>
            </a:r>
            <a:r>
              <a:rPr lang="en-US" altLang="zh-CN" dirty="0">
                <a:solidFill>
                  <a:srgbClr val="000000"/>
                </a:solidFill>
                <a:latin typeface="_x000B__x000C_" charset="0"/>
              </a:rPr>
              <a:t>, </a:t>
            </a:r>
            <a:r>
              <a:rPr lang="zh-CN" altLang="en-US" dirty="0">
                <a:solidFill>
                  <a:srgbClr val="000000"/>
                </a:solidFill>
                <a:latin typeface="_x000B__x000C_" charset="0"/>
              </a:rPr>
              <a:t>使膜凹陷成小窝状。由于这种小窝膜外侧结合有许多网格蛋白</a:t>
            </a:r>
            <a:r>
              <a:rPr lang="en-US" altLang="zh-CN" dirty="0">
                <a:solidFill>
                  <a:srgbClr val="000000"/>
                </a:solidFill>
                <a:latin typeface="_x000B__x000C_" charset="0"/>
              </a:rPr>
              <a:t>, </a:t>
            </a:r>
            <a:r>
              <a:rPr lang="zh-CN" altLang="en-US" dirty="0">
                <a:solidFill>
                  <a:srgbClr val="000000"/>
                </a:solidFill>
                <a:latin typeface="_x000B__x000C_" charset="0"/>
              </a:rPr>
              <a:t>故称为网格蛋白被膜小窝。</a:t>
            </a:r>
            <a:endParaRPr lang="zh-CN" altLang="en-US" dirty="0">
              <a:latin typeface="_x000B__x000C_" charset="0"/>
            </a:endParaRPr>
          </a:p>
          <a:p>
            <a:pPr lvl="0" eaLnBrk="1" hangingPunct="1"/>
            <a:r>
              <a:rPr lang="zh-CN" altLang="en-US" dirty="0">
                <a:solidFill>
                  <a:srgbClr val="000000"/>
                </a:solidFill>
                <a:latin typeface="_x000B__x000C_" charset="0"/>
              </a:rPr>
              <a:t>● 披网格蛋白小泡的形成</a:t>
            </a:r>
            <a:endParaRPr lang="zh-CN" altLang="en-US" dirty="0">
              <a:latin typeface="_x000B__x000C_" charset="0"/>
            </a:endParaRPr>
          </a:p>
          <a:p>
            <a:pPr lvl="0" eaLnBrk="1" hangingPunct="1"/>
            <a:r>
              <a:rPr lang="zh-CN" altLang="en-US" dirty="0">
                <a:solidFill>
                  <a:srgbClr val="000000"/>
                </a:solidFill>
                <a:latin typeface="_x000B__x000C_" charset="0"/>
              </a:rPr>
              <a:t>在形成了网格蛋白被膜小窝之后</a:t>
            </a:r>
            <a:r>
              <a:rPr lang="en-US" altLang="zh-CN" dirty="0">
                <a:solidFill>
                  <a:srgbClr val="000000"/>
                </a:solidFill>
                <a:latin typeface="_x000B__x000C_" charset="0"/>
              </a:rPr>
              <a:t>, </a:t>
            </a:r>
            <a:r>
              <a:rPr lang="zh-CN" altLang="en-US" dirty="0">
                <a:solidFill>
                  <a:srgbClr val="000000"/>
                </a:solidFill>
                <a:latin typeface="_x000B__x000C_" charset="0"/>
              </a:rPr>
              <a:t>很快通过出芽的方式形成小泡，即披网格蛋白小泡</a:t>
            </a:r>
            <a:r>
              <a:rPr lang="en-US" altLang="zh-CN" dirty="0">
                <a:solidFill>
                  <a:srgbClr val="000000"/>
                </a:solidFill>
                <a:latin typeface="_x000B__x000C_" charset="0"/>
              </a:rPr>
              <a:t>, </a:t>
            </a:r>
            <a:r>
              <a:rPr lang="zh-CN" altLang="en-US" dirty="0">
                <a:solidFill>
                  <a:srgbClr val="000000"/>
                </a:solidFill>
                <a:latin typeface="_x000B__x000C_" charset="0"/>
              </a:rPr>
              <a:t>小泡须在发动蛋白的作用下与质膜割离。由于此时的小泡外面有网格蛋白包被</a:t>
            </a:r>
            <a:r>
              <a:rPr lang="en-US" altLang="zh-CN" dirty="0">
                <a:solidFill>
                  <a:srgbClr val="000000"/>
                </a:solidFill>
                <a:latin typeface="_x000B__x000C_" charset="0"/>
              </a:rPr>
              <a:t>, </a:t>
            </a:r>
            <a:r>
              <a:rPr lang="zh-CN" altLang="en-US" dirty="0">
                <a:solidFill>
                  <a:srgbClr val="000000"/>
                </a:solidFill>
                <a:latin typeface="_x000B__x000C_" charset="0"/>
              </a:rPr>
              <a:t>故称为被膜小泡。</a:t>
            </a:r>
            <a:endParaRPr lang="zh-CN" altLang="en-US" dirty="0">
              <a:latin typeface="_x000B__x000C_" charset="0"/>
            </a:endParaRPr>
          </a:p>
          <a:p>
            <a:pPr lvl="0" eaLnBrk="1" hangingPunct="1"/>
            <a:r>
              <a:rPr lang="zh-CN" altLang="en-US" dirty="0">
                <a:solidFill>
                  <a:srgbClr val="000000"/>
                </a:solidFill>
                <a:latin typeface="_x000B__x000C_" charset="0"/>
              </a:rPr>
              <a:t>● 无被小泡的形成</a:t>
            </a:r>
            <a:endParaRPr lang="zh-CN" altLang="en-US" dirty="0">
              <a:latin typeface="_x000B__x000C_" charset="0"/>
            </a:endParaRPr>
          </a:p>
          <a:p>
            <a:pPr lvl="0" eaLnBrk="1" hangingPunct="1"/>
            <a:r>
              <a:rPr lang="zh-CN" altLang="en-US" dirty="0">
                <a:solidFill>
                  <a:srgbClr val="000000"/>
                </a:solidFill>
                <a:latin typeface="_x000B__x000C_" charset="0"/>
              </a:rPr>
              <a:t>披网格蛋白小泡形成之后</a:t>
            </a:r>
            <a:r>
              <a:rPr lang="en-US" altLang="zh-CN" dirty="0">
                <a:solidFill>
                  <a:srgbClr val="000000"/>
                </a:solidFill>
                <a:latin typeface="_x000B__x000C_" charset="0"/>
              </a:rPr>
              <a:t>, </a:t>
            </a:r>
            <a:r>
              <a:rPr lang="zh-CN" altLang="en-US" dirty="0">
                <a:solidFill>
                  <a:srgbClr val="000000"/>
                </a:solidFill>
                <a:latin typeface="_x000B__x000C_" charset="0"/>
              </a:rPr>
              <a:t>很快脱去网格蛋白的外被</a:t>
            </a:r>
            <a:r>
              <a:rPr lang="en-US" altLang="zh-CN" dirty="0">
                <a:solidFill>
                  <a:srgbClr val="000000"/>
                </a:solidFill>
                <a:latin typeface="_x000B__x000C_" charset="0"/>
              </a:rPr>
              <a:t>, </a:t>
            </a:r>
            <a:r>
              <a:rPr lang="zh-CN" altLang="en-US" dirty="0">
                <a:solidFill>
                  <a:srgbClr val="000000"/>
                </a:solidFill>
                <a:latin typeface="_x000B__x000C_" charset="0"/>
              </a:rPr>
              <a:t>成为无被小泡。在真核细胞中有一种分子伴侣</a:t>
            </a:r>
            <a:r>
              <a:rPr lang="en-US" altLang="zh-CN" dirty="0">
                <a:solidFill>
                  <a:srgbClr val="000000"/>
                </a:solidFill>
                <a:latin typeface="_x000B__x000C_" charset="0"/>
              </a:rPr>
              <a:t>Hsc70</a:t>
            </a:r>
            <a:r>
              <a:rPr lang="zh-CN" altLang="en-US" dirty="0">
                <a:solidFill>
                  <a:srgbClr val="000000"/>
                </a:solidFill>
                <a:latin typeface="_x000B__x000C_" charset="0"/>
              </a:rPr>
              <a:t>催化披网格蛋白小泡的外被去聚合形成三腿复合物</a:t>
            </a:r>
            <a:r>
              <a:rPr lang="en-US" altLang="zh-CN" dirty="0">
                <a:solidFill>
                  <a:srgbClr val="000000"/>
                </a:solidFill>
                <a:latin typeface="_x000B__x000C_" charset="0"/>
              </a:rPr>
              <a:t>, </a:t>
            </a:r>
            <a:r>
              <a:rPr lang="zh-CN" altLang="en-US" dirty="0">
                <a:solidFill>
                  <a:srgbClr val="000000"/>
                </a:solidFill>
                <a:latin typeface="_x000B__x000C_" charset="0"/>
              </a:rPr>
              <a:t>并重新用于披网格蛋白小泡的装配。。</a:t>
            </a:r>
            <a:endParaRPr lang="zh-CN" altLang="en-US" dirty="0">
              <a:latin typeface="_x000B__x000C_" charset="0"/>
            </a:endParaRPr>
          </a:p>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t" anchorCtr="0"/>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2"/>
          <p:cNvSpPr>
            <a:spLocks noRot="1" noTextEdit="1"/>
          </p:cNvSpPr>
          <p:nvPr>
            <p:ph type="sldImg"/>
          </p:nvPr>
        </p:nvSpPr>
        <p:spPr/>
      </p:sp>
      <p:sp>
        <p:nvSpPr>
          <p:cNvPr id="68611"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7500" y="722313"/>
            <a:ext cx="8637588"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8613" y="1941513"/>
            <a:ext cx="4027487" cy="41148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剪贴画占位符 3"/>
          <p:cNvSpPr>
            <a:spLocks noGrp="1"/>
          </p:cNvSpPr>
          <p:nvPr>
            <p:ph type="clipArt" sz="half" idx="2"/>
          </p:nvPr>
        </p:nvSpPr>
        <p:spPr>
          <a:xfrm>
            <a:off x="4508500" y="1941513"/>
            <a:ext cx="4029075"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bwMode="auto">
          <a:xfrm>
            <a:off x="3433763" y="634365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6108700" y="634365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146050" y="6361113"/>
            <a:ext cx="1905000" cy="457200"/>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17C5D92D-884E-47FD-94B3-062EF534921A}"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image" Target="NULL" TargetMode="External"/><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oleObject" Target="../embeddings/oleObject1.bin"/><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0" Type="http://schemas.openxmlformats.org/officeDocument/2006/relationships/vmlDrawing" Target="../drawings/vmlDrawing1.v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jpe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emf"/><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34.png"/><Relationship Id="rId7" Type="http://schemas.openxmlformats.org/officeDocument/2006/relationships/oleObject" Target="../embeddings/oleObject6.bin"/><Relationship Id="rId6" Type="http://schemas.openxmlformats.org/officeDocument/2006/relationships/image" Target="../media/image33.png"/><Relationship Id="rId5" Type="http://schemas.openxmlformats.org/officeDocument/2006/relationships/oleObject" Target="../embeddings/oleObject5.bin"/><Relationship Id="rId4" Type="http://schemas.openxmlformats.org/officeDocument/2006/relationships/image" Target="../media/image32.png"/><Relationship Id="rId36" Type="http://schemas.openxmlformats.org/officeDocument/2006/relationships/vmlDrawing" Target="../drawings/vmlDrawing3.vml"/><Relationship Id="rId35" Type="http://schemas.openxmlformats.org/officeDocument/2006/relationships/slideLayout" Target="../slideLayouts/slideLayout1.xml"/><Relationship Id="rId34" Type="http://schemas.openxmlformats.org/officeDocument/2006/relationships/image" Target="../media/image47.png"/><Relationship Id="rId33" Type="http://schemas.openxmlformats.org/officeDocument/2006/relationships/oleObject" Target="../embeddings/oleObject19.bin"/><Relationship Id="rId32" Type="http://schemas.openxmlformats.org/officeDocument/2006/relationships/image" Target="../media/image46.png"/><Relationship Id="rId31" Type="http://schemas.openxmlformats.org/officeDocument/2006/relationships/oleObject" Target="../embeddings/oleObject18.bin"/><Relationship Id="rId30" Type="http://schemas.openxmlformats.org/officeDocument/2006/relationships/image" Target="../media/image45.png"/><Relationship Id="rId3" Type="http://schemas.openxmlformats.org/officeDocument/2006/relationships/oleObject" Target="../embeddings/oleObject4.bin"/><Relationship Id="rId29" Type="http://schemas.openxmlformats.org/officeDocument/2006/relationships/oleObject" Target="../embeddings/oleObject17.bin"/><Relationship Id="rId28" Type="http://schemas.openxmlformats.org/officeDocument/2006/relationships/image" Target="../media/image44.png"/><Relationship Id="rId27" Type="http://schemas.openxmlformats.org/officeDocument/2006/relationships/oleObject" Target="../embeddings/oleObject16.bin"/><Relationship Id="rId26" Type="http://schemas.openxmlformats.org/officeDocument/2006/relationships/image" Target="../media/image43.png"/><Relationship Id="rId25" Type="http://schemas.openxmlformats.org/officeDocument/2006/relationships/oleObject" Target="../embeddings/oleObject15.bin"/><Relationship Id="rId24" Type="http://schemas.openxmlformats.org/officeDocument/2006/relationships/image" Target="../media/image42.png"/><Relationship Id="rId23" Type="http://schemas.openxmlformats.org/officeDocument/2006/relationships/oleObject" Target="../embeddings/oleObject14.bin"/><Relationship Id="rId22" Type="http://schemas.openxmlformats.org/officeDocument/2006/relationships/image" Target="../media/image41.png"/><Relationship Id="rId21" Type="http://schemas.openxmlformats.org/officeDocument/2006/relationships/oleObject" Target="../embeddings/oleObject13.bin"/><Relationship Id="rId20" Type="http://schemas.openxmlformats.org/officeDocument/2006/relationships/image" Target="../media/image40.png"/><Relationship Id="rId2" Type="http://schemas.openxmlformats.org/officeDocument/2006/relationships/image" Target="../media/image31.png"/><Relationship Id="rId19" Type="http://schemas.openxmlformats.org/officeDocument/2006/relationships/oleObject" Target="../embeddings/oleObject12.bin"/><Relationship Id="rId18" Type="http://schemas.openxmlformats.org/officeDocument/2006/relationships/image" Target="../media/image39.png"/><Relationship Id="rId17" Type="http://schemas.openxmlformats.org/officeDocument/2006/relationships/oleObject" Target="../embeddings/oleObject11.bin"/><Relationship Id="rId16" Type="http://schemas.openxmlformats.org/officeDocument/2006/relationships/image" Target="../media/image38.png"/><Relationship Id="rId15" Type="http://schemas.openxmlformats.org/officeDocument/2006/relationships/oleObject" Target="../embeddings/oleObject10.bin"/><Relationship Id="rId14" Type="http://schemas.openxmlformats.org/officeDocument/2006/relationships/image" Target="../media/image37.png"/><Relationship Id="rId13" Type="http://schemas.openxmlformats.org/officeDocument/2006/relationships/oleObject" Target="../embeddings/oleObject9.bin"/><Relationship Id="rId12" Type="http://schemas.openxmlformats.org/officeDocument/2006/relationships/image" Target="../media/image36.png"/><Relationship Id="rId11" Type="http://schemas.openxmlformats.org/officeDocument/2006/relationships/oleObject" Target="../embeddings/oleObject8.bin"/><Relationship Id="rId10" Type="http://schemas.openxmlformats.org/officeDocument/2006/relationships/image" Target="../media/image35.png"/><Relationship Id="rId1"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webp"/><Relationship Id="rId1" Type="http://schemas.openxmlformats.org/officeDocument/2006/relationships/tags" Target="../tags/tag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jpeg"/><Relationship Id="rId1" Type="http://schemas.openxmlformats.org/officeDocument/2006/relationships/image" Target="../media/image5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image" Target="../media/image62.png"/><Relationship Id="rId7" Type="http://schemas.openxmlformats.org/officeDocument/2006/relationships/oleObject" Target="../embeddings/oleObject23.bin"/><Relationship Id="rId6" Type="http://schemas.openxmlformats.org/officeDocument/2006/relationships/image" Target="../media/image61.png"/><Relationship Id="rId5" Type="http://schemas.openxmlformats.org/officeDocument/2006/relationships/oleObject" Target="../embeddings/oleObject22.bin"/><Relationship Id="rId4" Type="http://schemas.openxmlformats.org/officeDocument/2006/relationships/image" Target="../media/image60.png"/><Relationship Id="rId3" Type="http://schemas.openxmlformats.org/officeDocument/2006/relationships/oleObject" Target="../embeddings/oleObject21.bin"/><Relationship Id="rId2" Type="http://schemas.openxmlformats.org/officeDocument/2006/relationships/image" Target="../media/image59.png"/><Relationship Id="rId13" Type="http://schemas.openxmlformats.org/officeDocument/2006/relationships/notesSlide" Target="../notesSlides/notesSlide2.xml"/><Relationship Id="rId12" Type="http://schemas.openxmlformats.org/officeDocument/2006/relationships/vmlDrawing" Target="../drawings/vmlDrawing4.vml"/><Relationship Id="rId11" Type="http://schemas.openxmlformats.org/officeDocument/2006/relationships/slideLayout" Target="../slideLayouts/slideLayout7.xml"/><Relationship Id="rId10" Type="http://schemas.openxmlformats.org/officeDocument/2006/relationships/image" Target="../media/image63.png"/><Relationship Id="rId1"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8.png"/><Relationship Id="rId7" Type="http://schemas.openxmlformats.org/officeDocument/2006/relationships/oleObject" Target="../embeddings/oleObject28.bin"/><Relationship Id="rId6" Type="http://schemas.openxmlformats.org/officeDocument/2006/relationships/image" Target="../media/image67.png"/><Relationship Id="rId5" Type="http://schemas.openxmlformats.org/officeDocument/2006/relationships/oleObject" Target="../embeddings/oleObject27.bin"/><Relationship Id="rId4" Type="http://schemas.openxmlformats.org/officeDocument/2006/relationships/image" Target="../media/image60.png"/><Relationship Id="rId3" Type="http://schemas.openxmlformats.org/officeDocument/2006/relationships/oleObject" Target="../embeddings/oleObject26.bin"/><Relationship Id="rId2" Type="http://schemas.openxmlformats.org/officeDocument/2006/relationships/image" Target="../media/image66.png"/><Relationship Id="rId10" Type="http://schemas.openxmlformats.org/officeDocument/2006/relationships/vmlDrawing" Target="../drawings/vmlDrawing5.vml"/><Relationship Id="rId1"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0.jpe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e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jpe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jpe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oleObject" Target="../embeddings/oleObject29.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jpeg"/><Relationship Id="rId1" Type="http://schemas.openxmlformats.org/officeDocument/2006/relationships/image" Target="../media/image81.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8.jpeg"/><Relationship Id="rId2" Type="http://schemas.openxmlformats.org/officeDocument/2006/relationships/image" Target="../media/image87.png"/><Relationship Id="rId1" Type="http://schemas.openxmlformats.org/officeDocument/2006/relationships/image" Target="../media/image8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90.GIF"/><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image" Target="../media/image92.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GIF"/></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jpeg"/><Relationship Id="rId2" Type="http://schemas.openxmlformats.org/officeDocument/2006/relationships/image" Target="NULL" TargetMode="External"/><Relationship Id="rId1" Type="http://schemas.openxmlformats.org/officeDocument/2006/relationships/image" Target="../media/image96.png"/></Relationships>
</file>

<file path=ppt/slides/_rels/slide78.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NULL" TargetMode="External"/><Relationship Id="rId2" Type="http://schemas.openxmlformats.org/officeDocument/2006/relationships/image" Target="../media/image99.png"/><Relationship Id="rId1" Type="http://schemas.openxmlformats.org/officeDocument/2006/relationships/image" Target="../media/image98.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jpeg"/><Relationship Id="rId1" Type="http://schemas.openxmlformats.org/officeDocument/2006/relationships/image" Target="../media/image10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emf"/></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NULL" TargetMode="External"/><Relationship Id="rId1" Type="http://schemas.openxmlformats.org/officeDocument/2006/relationships/image" Target="../media/image104.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png"/></Relationships>
</file>

<file path=ppt/slides/_rels/slide8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7.png"/><Relationship Id="rId3" Type="http://schemas.openxmlformats.org/officeDocument/2006/relationships/image" Target="../media/image106.jpeg"/><Relationship Id="rId2" Type="http://schemas.openxmlformats.org/officeDocument/2006/relationships/image" Target="NULL" TargetMode="External"/><Relationship Id="rId1" Type="http://schemas.openxmlformats.org/officeDocument/2006/relationships/image" Target="../media/image104.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NULL" TargetMode="External"/><Relationship Id="rId1" Type="http://schemas.openxmlformats.org/officeDocument/2006/relationships/image" Target="../media/image96.png"/></Relationships>
</file>

<file path=ppt/slides/_rels/slide87.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slideLayout" Target="../slideLayouts/slideLayout7.xml"/><Relationship Id="rId2" Type="http://schemas.openxmlformats.org/officeDocument/2006/relationships/image" Target="../media/image111.jpeg"/><Relationship Id="rId1" Type="http://schemas.openxmlformats.org/officeDocument/2006/relationships/image" Target="../media/image11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762000" y="1981200"/>
            <a:ext cx="7658100" cy="2876550"/>
          </a:xfrm>
          <a:prstGeom prst="rect">
            <a:avLst/>
          </a:prstGeom>
        </p:spPr>
      </p:pic>
      <p:sp>
        <p:nvSpPr>
          <p:cNvPr id="7" name="文本框 6"/>
          <p:cNvSpPr txBox="1"/>
          <p:nvPr/>
        </p:nvSpPr>
        <p:spPr>
          <a:xfrm>
            <a:off x="334645" y="489585"/>
            <a:ext cx="8047355" cy="953135"/>
          </a:xfrm>
          <a:prstGeom prst="rect">
            <a:avLst/>
          </a:prstGeom>
          <a:noFill/>
        </p:spPr>
        <p:txBody>
          <a:bodyPr wrap="square" rtlCol="0">
            <a:spAutoFit/>
          </a:bodyPr>
          <a:p>
            <a:r>
              <a:rPr lang="zh-CN" altLang="en-US" sz="2800">
                <a:latin typeface="黑体" panose="02010609060101010101" pitchFamily="49" charset="-122"/>
                <a:ea typeface="黑体" panose="02010609060101010101" pitchFamily="49" charset="-122"/>
              </a:rPr>
              <a:t>回忆：真核细胞有哪些膜性细胞器？这些细胞器有何功能的联系？</a:t>
            </a:r>
            <a:endParaRPr lang="zh-CN" altLang="en-US" sz="28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76200" y="228600"/>
            <a:ext cx="8763000" cy="65722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76200" y="228600"/>
            <a:ext cx="8763000" cy="65722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Rectangle 2"/>
          <p:cNvSpPr>
            <a:spLocks noGrp="1"/>
          </p:cNvSpPr>
          <p:nvPr>
            <p:ph type="title"/>
          </p:nvPr>
        </p:nvSpPr>
        <p:spPr>
          <a:xfrm>
            <a:off x="0" y="685800"/>
            <a:ext cx="8955088" cy="641350"/>
          </a:xfrm>
        </p:spPr>
        <p:txBody>
          <a:bodyPr vert="horz" wrap="square" lIns="91440" tIns="45720" rIns="91440" bIns="45720" anchor="ctr" anchorCtr="0"/>
          <a:p>
            <a:r>
              <a:rPr lang="zh-CN" altLang="en-US" sz="3200" b="1" dirty="0">
                <a:solidFill>
                  <a:srgbClr val="800000"/>
                </a:solidFill>
              </a:rPr>
              <a:t>第一节 内质网</a:t>
            </a:r>
            <a:r>
              <a:rPr lang="en-US" altLang="zh-CN" sz="3200" b="1" dirty="0">
                <a:solidFill>
                  <a:srgbClr val="800000"/>
                </a:solidFill>
              </a:rPr>
              <a:t>(endoplasmic reticulum,ER)</a:t>
            </a:r>
            <a:endParaRPr lang="en-US" altLang="zh-CN" sz="3200" b="1" dirty="0">
              <a:solidFill>
                <a:srgbClr val="800000"/>
              </a:solidFill>
            </a:endParaRPr>
          </a:p>
        </p:txBody>
      </p:sp>
      <p:sp>
        <p:nvSpPr>
          <p:cNvPr id="5123" name="Rectangle 3"/>
          <p:cNvSpPr>
            <a:spLocks noGrp="1"/>
          </p:cNvSpPr>
          <p:nvPr>
            <p:ph type="body" sz="half" idx="1"/>
          </p:nvPr>
        </p:nvSpPr>
        <p:spPr>
          <a:xfrm>
            <a:off x="457200" y="1447800"/>
            <a:ext cx="3352800" cy="4953000"/>
          </a:xfrm>
        </p:spPr>
        <p:txBody>
          <a:bodyPr vert="horz" wrap="square" lIns="91440" tIns="45720" rIns="91440" bIns="45720" anchor="t" anchorCtr="0"/>
          <a:p>
            <a:pPr>
              <a:buClrTx/>
              <a:buSzTx/>
              <a:buFontTx/>
            </a:pPr>
            <a:endParaRPr lang="zh-CN" altLang="en-US" sz="2800" b="1" dirty="0"/>
          </a:p>
          <a:p>
            <a:pPr>
              <a:buClrTx/>
              <a:buSzTx/>
              <a:buFontTx/>
            </a:pPr>
            <a:r>
              <a:rPr lang="zh-CN" altLang="en-US" sz="2800" b="1" dirty="0"/>
              <a:t>一、化学组成 ：</a:t>
            </a:r>
            <a:endParaRPr lang="zh-CN" altLang="en-US" sz="2800" b="1" dirty="0"/>
          </a:p>
          <a:p>
            <a:pPr>
              <a:buClrTx/>
              <a:buSzTx/>
              <a:buFontTx/>
            </a:pPr>
            <a:r>
              <a:rPr lang="en-US" altLang="zh-CN" sz="2800" b="1" dirty="0"/>
              <a:t>1.</a:t>
            </a:r>
            <a:r>
              <a:rPr lang="zh-CN" altLang="en-US" sz="2800" b="1" dirty="0"/>
              <a:t>微粒体</a:t>
            </a:r>
            <a:endParaRPr lang="zh-CN" altLang="en-US" sz="2800" b="1" dirty="0"/>
          </a:p>
          <a:p>
            <a:pPr>
              <a:buClrTx/>
              <a:buSzTx/>
              <a:buFontTx/>
              <a:buNone/>
            </a:pPr>
            <a:r>
              <a:rPr lang="zh-CN" altLang="en-US" sz="2800" b="1" dirty="0"/>
              <a:t>  </a:t>
            </a:r>
            <a:r>
              <a:rPr lang="en-US" altLang="zh-CN" sz="2800" b="1" dirty="0"/>
              <a:t>2.</a:t>
            </a:r>
            <a:r>
              <a:rPr lang="zh-CN" altLang="en-US" sz="2800" b="1" dirty="0"/>
              <a:t>磷酯含量丰富</a:t>
            </a:r>
            <a:r>
              <a:rPr lang="en-US" altLang="zh-CN" sz="2800" b="1" dirty="0"/>
              <a:t>,</a:t>
            </a:r>
            <a:r>
              <a:rPr lang="zh-CN" altLang="en-US" sz="2800" b="1" dirty="0"/>
              <a:t>鞘磷脂少</a:t>
            </a:r>
            <a:endParaRPr lang="zh-CN" altLang="en-US" sz="2800" b="1" dirty="0"/>
          </a:p>
          <a:p>
            <a:pPr>
              <a:buClrTx/>
              <a:buSzTx/>
              <a:buFontTx/>
              <a:buNone/>
            </a:pPr>
            <a:r>
              <a:rPr lang="zh-CN" altLang="en-US" sz="2800" b="1" dirty="0"/>
              <a:t>  </a:t>
            </a:r>
            <a:r>
              <a:rPr lang="en-US" altLang="zh-CN" sz="2800" b="1" dirty="0"/>
              <a:t>3.</a:t>
            </a:r>
            <a:r>
              <a:rPr lang="zh-CN" altLang="en-US" sz="2800" b="1" dirty="0"/>
              <a:t>所含蛋白质比细胞膜多</a:t>
            </a:r>
            <a:endParaRPr lang="zh-CN" altLang="en-US" sz="2800" b="1" dirty="0"/>
          </a:p>
          <a:p>
            <a:pPr>
              <a:buClrTx/>
              <a:buSzTx/>
              <a:buFontTx/>
              <a:buNone/>
            </a:pPr>
            <a:r>
              <a:rPr lang="zh-CN" altLang="en-US" sz="2800" b="1" dirty="0">
                <a:solidFill>
                  <a:srgbClr val="0000FF"/>
                </a:solidFill>
                <a:latin typeface="黑体" panose="02010609060101010101" pitchFamily="49" charset="-122"/>
                <a:ea typeface="黑体" panose="02010609060101010101" pitchFamily="49" charset="-122"/>
              </a:rPr>
              <a:t> </a:t>
            </a:r>
            <a:r>
              <a:rPr lang="zh-CN" altLang="en-US" sz="2800" b="1" dirty="0">
                <a:solidFill>
                  <a:schemeClr val="tx2"/>
                </a:solidFill>
                <a:latin typeface="黑体" panose="02010609060101010101" pitchFamily="49" charset="-122"/>
                <a:ea typeface="黑体" panose="02010609060101010101" pitchFamily="49" charset="-122"/>
              </a:rPr>
              <a:t>标志酶</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葡萄糖</a:t>
            </a:r>
            <a:r>
              <a:rPr lang="en-US" altLang="zh-CN" sz="2800" b="1" dirty="0">
                <a:solidFill>
                  <a:schemeClr val="tx2"/>
                </a:solidFill>
                <a:latin typeface="黑体" panose="02010609060101010101" pitchFamily="49" charset="-122"/>
                <a:ea typeface="黑体" panose="02010609060101010101" pitchFamily="49" charset="-122"/>
              </a:rPr>
              <a:t>-6-</a:t>
            </a:r>
            <a:r>
              <a:rPr lang="zh-CN" altLang="en-US" sz="2800" b="1" dirty="0">
                <a:solidFill>
                  <a:schemeClr val="tx2"/>
                </a:solidFill>
                <a:latin typeface="黑体" panose="02010609060101010101" pitchFamily="49" charset="-122"/>
                <a:ea typeface="黑体" panose="02010609060101010101" pitchFamily="49" charset="-122"/>
              </a:rPr>
              <a:t>磷酸酶</a:t>
            </a:r>
            <a:endParaRPr lang="zh-CN" altLang="en-US" sz="2800" b="1" dirty="0">
              <a:solidFill>
                <a:schemeClr val="tx2"/>
              </a:solidFill>
              <a:latin typeface="黑体" panose="02010609060101010101" pitchFamily="49" charset="-122"/>
              <a:ea typeface="黑体" panose="02010609060101010101" pitchFamily="49" charset="-122"/>
            </a:endParaRPr>
          </a:p>
          <a:p>
            <a:pPr>
              <a:buClrTx/>
              <a:buSzTx/>
              <a:buFontTx/>
              <a:buNone/>
            </a:pPr>
            <a:endParaRPr lang="zh-CN" altLang="en-US" sz="2800" b="1" dirty="0"/>
          </a:p>
        </p:txBody>
      </p:sp>
      <p:pic>
        <p:nvPicPr>
          <p:cNvPr id="5124" name="Picture 4" descr="未标题-1"/>
          <p:cNvPicPr>
            <a:picLocks noChangeAspect="1"/>
          </p:cNvPicPr>
          <p:nvPr/>
        </p:nvPicPr>
        <p:blipFill>
          <a:blip r:embed="rId1"/>
          <a:stretch>
            <a:fillRect/>
          </a:stretch>
        </p:blipFill>
        <p:spPr>
          <a:xfrm>
            <a:off x="3886200" y="2057400"/>
            <a:ext cx="5067300" cy="36766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body" sz="half" idx="1"/>
          </p:nvPr>
        </p:nvSpPr>
        <p:spPr>
          <a:xfrm>
            <a:off x="395288" y="260350"/>
            <a:ext cx="4249737" cy="2447925"/>
          </a:xfrm>
          <a:ln w="57150" cmpd="thickThin">
            <a:solidFill>
              <a:srgbClr val="006666">
                <a:alpha val="100000"/>
              </a:srgbClr>
            </a:solidFill>
            <a:miter lim="800000"/>
          </a:ln>
        </p:spPr>
        <p:txBody>
          <a:bodyPr vert="horz" wrap="square" lIns="91440" tIns="45720" rIns="91440" bIns="45720" anchor="t" anchorCtr="0"/>
          <a:p>
            <a:pPr>
              <a:buClrTx/>
              <a:buSzTx/>
              <a:buFontTx/>
            </a:pPr>
            <a:r>
              <a:rPr lang="zh-CN" altLang="en-US" sz="2800" b="1" dirty="0">
                <a:latin typeface="黑体" panose="02010609060101010101" pitchFamily="49" charset="-122"/>
                <a:ea typeface="黑体" panose="02010609060101010101" pitchFamily="49" charset="-122"/>
              </a:rPr>
              <a:t>二、形态结构：小管、小泡及扁平囊。可与核膜外层相连。</a:t>
            </a:r>
            <a:endParaRPr lang="zh-CN" altLang="en-US" sz="2800" b="1" dirty="0">
              <a:latin typeface="黑体" panose="02010609060101010101" pitchFamily="49" charset="-122"/>
              <a:ea typeface="黑体" panose="02010609060101010101" pitchFamily="49" charset="-122"/>
            </a:endParaRPr>
          </a:p>
          <a:p>
            <a:pPr>
              <a:buClrTx/>
              <a:buSzTx/>
              <a:buFontTx/>
            </a:pPr>
            <a:r>
              <a:rPr lang="zh-CN" altLang="en-US" sz="2800" b="1" dirty="0">
                <a:latin typeface="黑体" panose="02010609060101010101" pitchFamily="49" charset="-122"/>
                <a:ea typeface="黑体" panose="02010609060101010101" pitchFamily="49" charset="-122"/>
              </a:rPr>
              <a:t>三、类型：粗面内质网</a:t>
            </a:r>
            <a:endParaRPr lang="zh-CN" altLang="en-US" sz="2800" b="1" dirty="0">
              <a:latin typeface="黑体" panose="02010609060101010101" pitchFamily="49" charset="-122"/>
              <a:ea typeface="黑体" panose="02010609060101010101" pitchFamily="49" charset="-122"/>
            </a:endParaRPr>
          </a:p>
          <a:p>
            <a:pPr>
              <a:buClrTx/>
              <a:buSzTx/>
              <a:buFontTx/>
              <a:buNone/>
            </a:pPr>
            <a:r>
              <a:rPr lang="zh-CN" altLang="en-US" sz="2800" b="1" dirty="0">
                <a:latin typeface="黑体" panose="02010609060101010101" pitchFamily="49" charset="-122"/>
                <a:ea typeface="黑体" panose="02010609060101010101" pitchFamily="49" charset="-122"/>
              </a:rPr>
              <a:t>            滑面内质网        </a:t>
            </a:r>
            <a:endParaRPr lang="zh-CN" altLang="en-US" sz="2800" b="1" dirty="0">
              <a:latin typeface="黑体" panose="02010609060101010101" pitchFamily="49" charset="-122"/>
              <a:ea typeface="黑体" panose="02010609060101010101" pitchFamily="49" charset="-122"/>
            </a:endParaRPr>
          </a:p>
        </p:txBody>
      </p:sp>
      <p:pic>
        <p:nvPicPr>
          <p:cNvPr id="6147" name="Picture 3" descr="endoplasmic"/>
          <p:cNvPicPr>
            <a:picLocks noChangeAspect="1"/>
          </p:cNvPicPr>
          <p:nvPr/>
        </p:nvPicPr>
        <p:blipFill>
          <a:blip r:embed="rId1"/>
          <a:stretch>
            <a:fillRect/>
          </a:stretch>
        </p:blipFill>
        <p:spPr>
          <a:xfrm>
            <a:off x="4643438" y="3357563"/>
            <a:ext cx="4114800" cy="3017837"/>
          </a:xfrm>
          <a:prstGeom prst="rect">
            <a:avLst/>
          </a:prstGeom>
          <a:noFill/>
          <a:ln w="9525">
            <a:noFill/>
          </a:ln>
        </p:spPr>
      </p:pic>
      <p:pic>
        <p:nvPicPr>
          <p:cNvPr id="6148" name="Picture 4" descr="00016722"/>
          <p:cNvPicPr>
            <a:picLocks noChangeAspect="1"/>
          </p:cNvPicPr>
          <p:nvPr/>
        </p:nvPicPr>
        <p:blipFill>
          <a:blip r:embed="rId2"/>
          <a:stretch>
            <a:fillRect/>
          </a:stretch>
        </p:blipFill>
        <p:spPr>
          <a:xfrm>
            <a:off x="685800" y="2743200"/>
            <a:ext cx="3286125" cy="3581400"/>
          </a:xfrm>
          <a:prstGeom prst="rect">
            <a:avLst/>
          </a:prstGeom>
          <a:noFill/>
          <a:ln w="9525">
            <a:noFill/>
          </a:ln>
        </p:spPr>
      </p:pic>
      <p:pic>
        <p:nvPicPr>
          <p:cNvPr id="6149" name="Picture 5"/>
          <p:cNvPicPr>
            <a:picLocks noChangeAspect="1"/>
          </p:cNvPicPr>
          <p:nvPr/>
        </p:nvPicPr>
        <p:blipFill>
          <a:blip r:embed="rId3"/>
          <a:stretch>
            <a:fillRect/>
          </a:stretch>
        </p:blipFill>
        <p:spPr>
          <a:xfrm>
            <a:off x="4787900" y="260350"/>
            <a:ext cx="4038600" cy="3021013"/>
          </a:xfrm>
          <a:prstGeom prst="rect">
            <a:avLst/>
          </a:prstGeom>
          <a:noFill/>
          <a:ln w="12700">
            <a:noFill/>
          </a:ln>
        </p:spPr>
      </p:pic>
      <p:pic>
        <p:nvPicPr>
          <p:cNvPr id="111622" name="Picture 6" descr="粗面内质网电镜"/>
          <p:cNvPicPr>
            <a:picLocks noChangeAspect="1"/>
          </p:cNvPicPr>
          <p:nvPr/>
        </p:nvPicPr>
        <p:blipFill>
          <a:blip r:embed="rId4"/>
          <a:srcRect b="19051"/>
          <a:stretch>
            <a:fillRect/>
          </a:stretch>
        </p:blipFill>
        <p:spPr>
          <a:xfrm>
            <a:off x="4859338" y="188913"/>
            <a:ext cx="3889375" cy="3024187"/>
          </a:xfrm>
          <a:prstGeom prst="rect">
            <a:avLst/>
          </a:prstGeom>
          <a:noFill/>
          <a:ln w="9525">
            <a:noFill/>
          </a:ln>
        </p:spPr>
      </p:pic>
      <p:graphicFrame>
        <p:nvGraphicFramePr>
          <p:cNvPr id="111623" name="Object 7"/>
          <p:cNvGraphicFramePr>
            <a:graphicFrameLocks noChangeAspect="1"/>
          </p:cNvGraphicFramePr>
          <p:nvPr>
            <p:ph sz="half" idx="2"/>
          </p:nvPr>
        </p:nvGraphicFramePr>
        <p:xfrm>
          <a:off x="539750" y="2781300"/>
          <a:ext cx="4032250" cy="3600450"/>
        </p:xfrm>
        <a:graphic>
          <a:graphicData uri="http://schemas.openxmlformats.org/presentationml/2006/ole">
            <mc:AlternateContent xmlns:mc="http://schemas.openxmlformats.org/markup-compatibility/2006">
              <mc:Choice xmlns:v="urn:schemas-microsoft-com:vml" Requires="v">
                <p:oleObj spid="_x0000_s3076" name="" r:id="rId5" imgW="5524500" imgH="3581400" progId="Photoshop.Image.7">
                  <p:embed/>
                </p:oleObj>
              </mc:Choice>
              <mc:Fallback>
                <p:oleObj name="" r:id="rId5" imgW="5524500" imgH="3581400" progId="Photoshop.Image.7">
                  <p:embed/>
                  <p:pic>
                    <p:nvPicPr>
                      <p:cNvPr id="0" name="图片 3075"/>
                      <p:cNvPicPr/>
                      <p:nvPr/>
                    </p:nvPicPr>
                    <p:blipFill>
                      <a:blip r:embed="rId6"/>
                      <a:srcRect/>
                      <a:stretch>
                        <a:fillRect/>
                      </a:stretch>
                    </p:blipFill>
                    <p:spPr>
                      <a:xfrm>
                        <a:off x="539750" y="2781300"/>
                        <a:ext cx="4032250" cy="3600450"/>
                      </a:xfrm>
                      <a:prstGeom prst="rect">
                        <a:avLst/>
                      </a:prstGeom>
                      <a:noFill/>
                      <a:ln w="38100">
                        <a:miter/>
                      </a:ln>
                    </p:spPr>
                  </p:pic>
                </p:oleObj>
              </mc:Fallback>
            </mc:AlternateContent>
          </a:graphicData>
        </a:graphic>
      </p:graphicFrame>
      <p:pic>
        <p:nvPicPr>
          <p:cNvPr id="111624" name="Picture 8" descr="http://www.lifesciences.ynu.edu.cn/wljc/xbswx/9/images/pic/pic0910s.gif"/>
          <p:cNvPicPr>
            <a:picLocks noChangeAspect="1"/>
          </p:cNvPicPr>
          <p:nvPr/>
        </p:nvPicPr>
        <p:blipFill>
          <a:blip r:embed="rId7" r:link="rId8"/>
          <a:stretch>
            <a:fillRect/>
          </a:stretch>
        </p:blipFill>
        <p:spPr>
          <a:xfrm>
            <a:off x="4643438" y="3357563"/>
            <a:ext cx="4176712" cy="3170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1622"/>
                                        </p:tgtEl>
                                        <p:attrNameLst>
                                          <p:attrName>style.visibility</p:attrName>
                                        </p:attrNameLst>
                                      </p:cBhvr>
                                      <p:to>
                                        <p:strVal val="visible"/>
                                      </p:to>
                                    </p:set>
                                    <p:animEffect transition="in" filter="blinds(horizontal)">
                                      <p:cBhvr>
                                        <p:cTn id="7" dur="500"/>
                                        <p:tgtEl>
                                          <p:spTgt spid="1116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blinds(horizontal)">
                                      <p:cBhvr>
                                        <p:cTn id="12" dur="500"/>
                                        <p:tgtEl>
                                          <p:spTgt spid="1116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1624"/>
                                        </p:tgtEl>
                                        <p:attrNameLst>
                                          <p:attrName>style.visibility</p:attrName>
                                        </p:attrNameLst>
                                      </p:cBhvr>
                                      <p:to>
                                        <p:strVal val="visible"/>
                                      </p:to>
                                    </p:set>
                                    <p:animEffect transition="in" filter="blinds(horizontal)">
                                      <p:cBhvr>
                                        <p:cTn id="17" dur="5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p:nvPr/>
        </p:nvSpPr>
        <p:spPr>
          <a:xfrm>
            <a:off x="3314700" y="25669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171" name="Picture 3" descr="ser-1"/>
          <p:cNvPicPr>
            <a:picLocks noChangeAspect="1"/>
          </p:cNvPicPr>
          <p:nvPr/>
        </p:nvPicPr>
        <p:blipFill>
          <a:blip r:embed="rId1"/>
          <a:stretch>
            <a:fillRect/>
          </a:stretch>
        </p:blipFill>
        <p:spPr>
          <a:xfrm>
            <a:off x="304800" y="685800"/>
            <a:ext cx="4419600" cy="4038600"/>
          </a:xfrm>
          <a:prstGeom prst="rect">
            <a:avLst/>
          </a:prstGeom>
          <a:noFill/>
          <a:ln w="9525">
            <a:noFill/>
          </a:ln>
        </p:spPr>
      </p:pic>
      <p:sp>
        <p:nvSpPr>
          <p:cNvPr id="7172" name="Rectangle 4"/>
          <p:cNvSpPr/>
          <p:nvPr/>
        </p:nvSpPr>
        <p:spPr>
          <a:xfrm>
            <a:off x="3319463" y="25527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173" name="Picture 5" descr="ser-1"/>
          <p:cNvPicPr>
            <a:picLocks noChangeAspect="1"/>
          </p:cNvPicPr>
          <p:nvPr/>
        </p:nvPicPr>
        <p:blipFill>
          <a:blip r:embed="rId2"/>
          <a:stretch>
            <a:fillRect/>
          </a:stretch>
        </p:blipFill>
        <p:spPr>
          <a:xfrm>
            <a:off x="4800600" y="685800"/>
            <a:ext cx="4038600" cy="4038600"/>
          </a:xfrm>
          <a:prstGeom prst="rect">
            <a:avLst/>
          </a:prstGeom>
          <a:noFill/>
          <a:ln w="9525">
            <a:noFill/>
          </a:ln>
        </p:spPr>
      </p:pic>
      <p:sp>
        <p:nvSpPr>
          <p:cNvPr id="7174" name="Text Box 6"/>
          <p:cNvSpPr txBox="1"/>
          <p:nvPr/>
        </p:nvSpPr>
        <p:spPr>
          <a:xfrm>
            <a:off x="381000" y="5105400"/>
            <a:ext cx="8305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latin typeface="Times New Roman" panose="02020603050405020304" pitchFamily="18" charset="0"/>
              </a:rPr>
              <a:t>  </a:t>
            </a:r>
            <a:r>
              <a:rPr lang="zh-CN" altLang="en-US" b="1" dirty="0">
                <a:solidFill>
                  <a:schemeClr val="tx2"/>
                </a:solidFill>
                <a:latin typeface="仿宋_GB2312" pitchFamily="49" charset="-122"/>
                <a:ea typeface="仿宋_GB2312" pitchFamily="49" charset="-122"/>
              </a:rPr>
              <a:t>粗面内质网              滑面内质网   </a:t>
            </a:r>
            <a:endParaRPr lang="zh-CN" altLang="en-US" b="1" dirty="0">
              <a:solidFill>
                <a:schemeClr val="tx2"/>
              </a:solidFill>
              <a:latin typeface="仿宋_GB2312" pitchFamily="49" charset="-122"/>
              <a:ea typeface="仿宋_GB2312"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2"/>
          <p:cNvSpPr>
            <a:spLocks noGrp="1"/>
          </p:cNvSpPr>
          <p:nvPr>
            <p:ph type="title"/>
          </p:nvPr>
        </p:nvSpPr>
        <p:spPr>
          <a:xfrm>
            <a:off x="762000" y="274638"/>
            <a:ext cx="7772400" cy="685800"/>
          </a:xfrm>
        </p:spPr>
        <p:txBody>
          <a:bodyPr vert="horz" wrap="square" lIns="91440" tIns="45720" rIns="91440" bIns="45720" anchor="ctr" anchorCtr="0"/>
          <a:p>
            <a:pPr eaLnBrk="1" hangingPunct="1"/>
            <a:r>
              <a:rPr lang="zh-CN" altLang="en-US" sz="3600" b="1" dirty="0">
                <a:solidFill>
                  <a:schemeClr val="tx1"/>
                </a:solidFill>
                <a:ea typeface="黑体" panose="02010609060101010101" pitchFamily="49" charset="-122"/>
              </a:rPr>
              <a:t>内质网的功能</a:t>
            </a:r>
            <a:endParaRPr lang="zh-CN" altLang="en-US" sz="3600" b="1" dirty="0">
              <a:solidFill>
                <a:schemeClr val="tx1"/>
              </a:solidFill>
              <a:ea typeface="黑体" panose="02010609060101010101" pitchFamily="49" charset="-122"/>
            </a:endParaRPr>
          </a:p>
        </p:txBody>
      </p:sp>
      <p:sp>
        <p:nvSpPr>
          <p:cNvPr id="14339" name="Rectangle 3"/>
          <p:cNvSpPr>
            <a:spLocks noGrp="1"/>
          </p:cNvSpPr>
          <p:nvPr>
            <p:ph idx="1"/>
          </p:nvPr>
        </p:nvSpPr>
        <p:spPr>
          <a:xfrm>
            <a:off x="228600" y="1295400"/>
            <a:ext cx="8915400" cy="5334000"/>
          </a:xfrm>
        </p:spPr>
        <p:txBody>
          <a:bodyPr vert="horz" wrap="square" lIns="91440" tIns="45720" rIns="91440" bIns="45720" anchor="t" anchorCtr="0"/>
          <a:p>
            <a:pPr eaLnBrk="1" hangingPunct="1">
              <a:buNone/>
            </a:pP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粗面内质网与外输性蛋白质的合成、加工修饰及转运</a:t>
            </a:r>
            <a:endParaRPr lang="zh-CN" altLang="en-US" b="1" dirty="0">
              <a:latin typeface="黑体" panose="02010609060101010101" pitchFamily="49" charset="-122"/>
              <a:ea typeface="黑体" panose="02010609060101010101" pitchFamily="49" charset="-122"/>
            </a:endParaRPr>
          </a:p>
          <a:p>
            <a:pPr eaLnBrk="1" hangingPunct="1">
              <a:buNone/>
            </a:pPr>
            <a:r>
              <a:rPr lang="en-US" altLang="zh-CN" sz="2800" b="1" dirty="0">
                <a:solidFill>
                  <a:srgbClr val="008080"/>
                </a:solidFill>
                <a:latin typeface="黑体" panose="02010609060101010101" pitchFamily="49" charset="-122"/>
                <a:ea typeface="黑体" panose="02010609060101010101" pitchFamily="49" charset="-122"/>
              </a:rPr>
              <a:t>(1)</a:t>
            </a:r>
            <a:r>
              <a:rPr lang="zh-CN" altLang="en-US" sz="2800" b="1" dirty="0">
                <a:solidFill>
                  <a:srgbClr val="008080"/>
                </a:solidFill>
                <a:latin typeface="黑体" panose="02010609060101010101" pitchFamily="49" charset="-122"/>
                <a:ea typeface="黑体" panose="02010609060101010101" pitchFamily="49" charset="-122"/>
              </a:rPr>
              <a:t>作为核糖体的附着支架</a:t>
            </a:r>
            <a:endParaRPr lang="zh-CN" altLang="en-US" sz="2800" b="1" dirty="0">
              <a:solidFill>
                <a:srgbClr val="008080"/>
              </a:solidFill>
              <a:latin typeface="黑体" panose="02010609060101010101" pitchFamily="49" charset="-122"/>
              <a:ea typeface="黑体" panose="02010609060101010101" pitchFamily="49" charset="-122"/>
            </a:endParaRPr>
          </a:p>
          <a:p>
            <a:pPr eaLnBrk="1" hangingPunct="1">
              <a:buNone/>
            </a:pPr>
            <a:r>
              <a:rPr lang="en-US" altLang="zh-CN" sz="2800" b="1" dirty="0">
                <a:solidFill>
                  <a:srgbClr val="008080"/>
                </a:solidFill>
                <a:latin typeface="黑体" panose="02010609060101010101" pitchFamily="49" charset="-122"/>
                <a:ea typeface="黑体" panose="02010609060101010101" pitchFamily="49" charset="-122"/>
              </a:rPr>
              <a:t>(2)</a:t>
            </a:r>
            <a:r>
              <a:rPr lang="zh-CN" altLang="en-US" sz="2800" b="1" dirty="0">
                <a:solidFill>
                  <a:srgbClr val="008080"/>
                </a:solidFill>
                <a:latin typeface="黑体" panose="02010609060101010101" pitchFamily="49" charset="-122"/>
                <a:ea typeface="黑体" panose="02010609060101010101" pitchFamily="49" charset="-122"/>
              </a:rPr>
              <a:t>新生多肽链的折叠与装配</a:t>
            </a:r>
            <a:endParaRPr lang="zh-CN" altLang="en-US" sz="2800" b="1" dirty="0">
              <a:solidFill>
                <a:srgbClr val="008080"/>
              </a:solidFill>
              <a:latin typeface="黑体" panose="02010609060101010101" pitchFamily="49" charset="-122"/>
              <a:ea typeface="黑体" panose="02010609060101010101" pitchFamily="49" charset="-122"/>
            </a:endParaRPr>
          </a:p>
          <a:p>
            <a:pPr eaLnBrk="1" hangingPunct="1">
              <a:buNone/>
            </a:pPr>
            <a:endParaRPr lang="en-US" altLang="zh-CN" b="1" dirty="0">
              <a:solidFill>
                <a:srgbClr val="008080"/>
              </a:solidFill>
              <a:latin typeface="黑体" panose="02010609060101010101" pitchFamily="49" charset="-122"/>
              <a:ea typeface="黑体" panose="02010609060101010101" pitchFamily="49" charset="-122"/>
            </a:endParaRPr>
          </a:p>
        </p:txBody>
      </p:sp>
      <p:pic>
        <p:nvPicPr>
          <p:cNvPr id="8196" name="Picture 6" descr="12"/>
          <p:cNvPicPr>
            <a:picLocks noChangeAspect="1"/>
          </p:cNvPicPr>
          <p:nvPr/>
        </p:nvPicPr>
        <p:blipFill>
          <a:blip r:embed="rId1"/>
          <a:stretch>
            <a:fillRect/>
          </a:stretch>
        </p:blipFill>
        <p:spPr>
          <a:xfrm>
            <a:off x="0" y="3429000"/>
            <a:ext cx="8915400" cy="342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charRg st="0" end="26"/>
                                            </p:txEl>
                                          </p:spTgt>
                                        </p:tgtEl>
                                        <p:attrNameLst>
                                          <p:attrName>style.visibility</p:attrName>
                                        </p:attrNameLst>
                                      </p:cBhvr>
                                      <p:to>
                                        <p:strVal val="visible"/>
                                      </p:to>
                                    </p:set>
                                    <p:anim calcmode="lin" valueType="num">
                                      <p:cBhvr additive="base">
                                        <p:cTn id="7" dur="500" fill="hold"/>
                                        <p:tgtEl>
                                          <p:spTgt spid="14339">
                                            <p:txEl>
                                              <p:charRg st="0" end="26"/>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charRg st="0" end="2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xEl>
                                              <p:charRg st="26" end="40"/>
                                            </p:txEl>
                                          </p:spTgt>
                                        </p:tgtEl>
                                        <p:attrNameLst>
                                          <p:attrName>style.visibility</p:attrName>
                                        </p:attrNameLst>
                                      </p:cBhvr>
                                      <p:to>
                                        <p:strVal val="visible"/>
                                      </p:to>
                                    </p:set>
                                    <p:anim calcmode="lin" valueType="num">
                                      <p:cBhvr additive="base">
                                        <p:cTn id="13" dur="500" fill="hold"/>
                                        <p:tgtEl>
                                          <p:spTgt spid="14339">
                                            <p:txEl>
                                              <p:charRg st="26" end="4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9">
                                            <p:txEl>
                                              <p:charRg st="26" end="4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9">
                                            <p:txEl>
                                              <p:charRg st="40" end="55"/>
                                            </p:txEl>
                                          </p:spTgt>
                                        </p:tgtEl>
                                        <p:attrNameLst>
                                          <p:attrName>style.visibility</p:attrName>
                                        </p:attrNameLst>
                                      </p:cBhvr>
                                      <p:to>
                                        <p:strVal val="visible"/>
                                      </p:to>
                                    </p:set>
                                    <p:anim calcmode="lin" valueType="num">
                                      <p:cBhvr additive="base">
                                        <p:cTn id="19" dur="500" fill="hold"/>
                                        <p:tgtEl>
                                          <p:spTgt spid="14339">
                                            <p:txEl>
                                              <p:charRg st="40" end="5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339">
                                            <p:txEl>
                                              <p:charRg st="40" end="5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1403350" y="333375"/>
            <a:ext cx="7378700" cy="863600"/>
          </a:xfrm>
        </p:spPr>
        <p:txBody>
          <a:bodyPr vert="horz" wrap="square" lIns="91440" tIns="45720" rIns="91440" bIns="45720" anchor="ctr" anchorCtr="0"/>
          <a:p>
            <a:r>
              <a:rPr lang="en-US" altLang="zh-CN" sz="3600" b="1" dirty="0">
                <a:solidFill>
                  <a:schemeClr val="tx1"/>
                </a:solidFill>
                <a:latin typeface="黑体" panose="02010609060101010101" pitchFamily="49" charset="-122"/>
                <a:ea typeface="黑体" panose="02010609060101010101" pitchFamily="49" charset="-122"/>
              </a:rPr>
              <a:t>(2)</a:t>
            </a:r>
            <a:r>
              <a:rPr lang="zh-CN" altLang="en-US" sz="3600" b="1" dirty="0">
                <a:solidFill>
                  <a:schemeClr val="tx1"/>
                </a:solidFill>
                <a:latin typeface="黑体" panose="02010609060101010101" pitchFamily="49" charset="-122"/>
                <a:ea typeface="黑体" panose="02010609060101010101" pitchFamily="49" charset="-122"/>
              </a:rPr>
              <a:t>新生多肽的折叠与装配</a:t>
            </a:r>
            <a:endParaRPr lang="zh-CN" altLang="en-US" sz="3600" b="1" dirty="0">
              <a:solidFill>
                <a:schemeClr val="tx1"/>
              </a:solidFill>
              <a:latin typeface="黑体" panose="02010609060101010101" pitchFamily="49" charset="-122"/>
              <a:ea typeface="黑体" panose="02010609060101010101" pitchFamily="49" charset="-122"/>
            </a:endParaRPr>
          </a:p>
        </p:txBody>
      </p:sp>
      <p:sp>
        <p:nvSpPr>
          <p:cNvPr id="9219" name="Text Box 3"/>
          <p:cNvSpPr txBox="1"/>
          <p:nvPr/>
        </p:nvSpPr>
        <p:spPr>
          <a:xfrm>
            <a:off x="533400" y="4800600"/>
            <a:ext cx="8153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solidFill>
                  <a:schemeClr val="tx2"/>
                </a:solidFill>
                <a:latin typeface="楷体_GB2312"/>
                <a:ea typeface="楷体_GB2312"/>
              </a:rPr>
              <a:t>。</a:t>
            </a:r>
            <a:endParaRPr lang="zh-CN" altLang="en-US" sz="2800" dirty="0">
              <a:solidFill>
                <a:schemeClr val="tx2"/>
              </a:solidFill>
              <a:latin typeface="楷体_GB2312"/>
              <a:ea typeface="楷体_GB2312"/>
            </a:endParaRPr>
          </a:p>
        </p:txBody>
      </p:sp>
      <p:graphicFrame>
        <p:nvGraphicFramePr>
          <p:cNvPr id="9220" name="Object 4"/>
          <p:cNvGraphicFramePr>
            <a:graphicFrameLocks noChangeAspect="1"/>
          </p:cNvGraphicFramePr>
          <p:nvPr>
            <p:ph sz="half" idx="2"/>
          </p:nvPr>
        </p:nvGraphicFramePr>
        <p:xfrm>
          <a:off x="1187450" y="3357563"/>
          <a:ext cx="6985000" cy="3240087"/>
        </p:xfrm>
        <a:graphic>
          <a:graphicData uri="http://schemas.openxmlformats.org/presentationml/2006/ole">
            <mc:AlternateContent xmlns:mc="http://schemas.openxmlformats.org/markup-compatibility/2006">
              <mc:Choice xmlns:v="urn:schemas-microsoft-com:vml" Requires="v">
                <p:oleObj spid="_x0000_s3077" name="" r:id="rId1" imgW="7835900" imgH="3949700" progId="">
                  <p:embed/>
                </p:oleObj>
              </mc:Choice>
              <mc:Fallback>
                <p:oleObj name="" r:id="rId1" imgW="7835900" imgH="3949700" progId="">
                  <p:embed/>
                  <p:pic>
                    <p:nvPicPr>
                      <p:cNvPr id="0" name="图片 3076"/>
                      <p:cNvPicPr/>
                      <p:nvPr/>
                    </p:nvPicPr>
                    <p:blipFill>
                      <a:blip r:embed="rId2"/>
                      <a:srcRect/>
                      <a:stretch>
                        <a:fillRect/>
                      </a:stretch>
                    </p:blipFill>
                    <p:spPr>
                      <a:xfrm>
                        <a:off x="1187450" y="3357563"/>
                        <a:ext cx="6985000" cy="3240087"/>
                      </a:xfrm>
                      <a:prstGeom prst="rect">
                        <a:avLst/>
                      </a:prstGeom>
                      <a:noFill/>
                      <a:ln w="38100">
                        <a:miter/>
                      </a:ln>
                    </p:spPr>
                  </p:pic>
                </p:oleObj>
              </mc:Fallback>
            </mc:AlternateContent>
          </a:graphicData>
        </a:graphic>
      </p:graphicFrame>
      <p:sp>
        <p:nvSpPr>
          <p:cNvPr id="9221" name="Rectangle 5"/>
          <p:cNvSpPr/>
          <p:nvPr/>
        </p:nvSpPr>
        <p:spPr>
          <a:xfrm>
            <a:off x="755650" y="1412875"/>
            <a:ext cx="6335713" cy="21590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zh-CN" altLang="en-US" sz="2800" b="1" dirty="0">
                <a:solidFill>
                  <a:srgbClr val="0033CC"/>
                </a:solidFill>
                <a:latin typeface="黑体" panose="02010609060101010101" pitchFamily="49" charset="-122"/>
                <a:ea typeface="黑体" panose="02010609060101010101" pitchFamily="49" charset="-122"/>
              </a:rPr>
              <a:t>常见的分子伴侣</a:t>
            </a:r>
            <a:r>
              <a:rPr lang="en-US" altLang="zh-CN" sz="2800" b="1" dirty="0">
                <a:latin typeface="黑体" panose="02010609060101010101" pitchFamily="49" charset="-122"/>
                <a:ea typeface="黑体" panose="02010609060101010101" pitchFamily="49" charset="-122"/>
              </a:rPr>
              <a:t>:</a:t>
            </a:r>
            <a:endParaRPr lang="en-US" altLang="zh-CN" sz="2800" b="1" dirty="0">
              <a:latin typeface="黑体" panose="02010609060101010101" pitchFamily="49" charset="-122"/>
              <a:ea typeface="黑体" panose="02010609060101010101" pitchFamily="49" charset="-122"/>
            </a:endParaRP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结合蛋白</a:t>
            </a:r>
            <a:r>
              <a:rPr lang="en-US" altLang="zh-CN" sz="2800" b="1" dirty="0">
                <a:solidFill>
                  <a:srgbClr val="0033CC"/>
                </a:solidFill>
                <a:latin typeface="黑体" panose="02010609060101010101" pitchFamily="49" charset="-122"/>
                <a:ea typeface="黑体" panose="02010609060101010101" pitchFamily="49" charset="-122"/>
              </a:rPr>
              <a:t>BiP</a:t>
            </a:r>
            <a:endParaRPr lang="en-US" altLang="zh-CN" sz="2800" b="1" dirty="0">
              <a:solidFill>
                <a:srgbClr val="0033CC"/>
              </a:solidFill>
              <a:latin typeface="黑体" panose="02010609060101010101" pitchFamily="49" charset="-122"/>
              <a:ea typeface="黑体" panose="02010609060101010101" pitchFamily="49" charset="-122"/>
            </a:endParaRP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蛋白二硫键异构酶 </a:t>
            </a:r>
            <a:r>
              <a:rPr lang="en-US" altLang="zh-CN" sz="2800" b="1" dirty="0">
                <a:solidFill>
                  <a:srgbClr val="0033CC"/>
                </a:solidFill>
                <a:latin typeface="黑体" panose="02010609060101010101" pitchFamily="49" charset="-122"/>
                <a:ea typeface="黑体" panose="02010609060101010101" pitchFamily="49" charset="-122"/>
              </a:rPr>
              <a:t>PDI</a:t>
            </a:r>
            <a:r>
              <a:rPr lang="en-US" altLang="zh-CN" sz="2800" b="1" dirty="0">
                <a:solidFill>
                  <a:schemeClr val="tx2"/>
                </a:solidFill>
                <a:latin typeface="黑体" panose="02010609060101010101" pitchFamily="49" charset="-122"/>
                <a:ea typeface="黑体" panose="02010609060101010101" pitchFamily="49" charset="-122"/>
              </a:rPr>
              <a:t> </a:t>
            </a:r>
            <a:endParaRPr lang="en-US" altLang="zh-CN" sz="2800" b="1" dirty="0">
              <a:solidFill>
                <a:schemeClr val="tx2"/>
              </a:solidFill>
              <a:latin typeface="黑体" panose="02010609060101010101" pitchFamily="49" charset="-122"/>
              <a:ea typeface="黑体" panose="02010609060101010101" pitchFamily="49" charset="-122"/>
            </a:endParaRP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葡萄糖调节蛋白</a:t>
            </a:r>
            <a:r>
              <a:rPr lang="en-US" altLang="zh-CN" sz="2800" b="1" dirty="0">
                <a:solidFill>
                  <a:srgbClr val="0033CC"/>
                </a:solidFill>
                <a:latin typeface="黑体" panose="02010609060101010101" pitchFamily="49" charset="-122"/>
                <a:ea typeface="黑体" panose="02010609060101010101" pitchFamily="49" charset="-122"/>
              </a:rPr>
              <a:t>94</a:t>
            </a:r>
            <a:r>
              <a:rPr lang="zh-CN" altLang="en-US" sz="2800" b="1" dirty="0">
                <a:solidFill>
                  <a:srgbClr val="CC3300"/>
                </a:solidFill>
                <a:latin typeface="黑体" panose="02010609060101010101" pitchFamily="49" charset="-122"/>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标志分子伴侣）</a:t>
            </a:r>
            <a:r>
              <a:rPr lang="zh-CN" altLang="en-US" sz="2800" b="1" dirty="0">
                <a:solidFill>
                  <a:schemeClr val="tx2"/>
                </a:solidFill>
                <a:latin typeface="黑体" panose="02010609060101010101" pitchFamily="49" charset="-122"/>
                <a:ea typeface="黑体" panose="02010609060101010101" pitchFamily="49" charset="-122"/>
              </a:rPr>
              <a:t>                    </a:t>
            </a:r>
            <a:endParaRPr lang="zh-CN" altLang="en-US" sz="2800" b="1" dirty="0">
              <a:solidFill>
                <a:schemeClr val="tx2"/>
              </a:solidFill>
              <a:latin typeface="黑体" panose="02010609060101010101" pitchFamily="49" charset="-122"/>
              <a:ea typeface="黑体" panose="02010609060101010101" pitchFamily="49" charset="-122"/>
            </a:endParaRPr>
          </a:p>
        </p:txBody>
      </p:sp>
      <p:sp>
        <p:nvSpPr>
          <p:cNvPr id="9222" name="Text Box 6"/>
          <p:cNvSpPr txBox="1"/>
          <p:nvPr/>
        </p:nvSpPr>
        <p:spPr>
          <a:xfrm>
            <a:off x="4572000" y="1125538"/>
            <a:ext cx="4176713" cy="1373187"/>
          </a:xfrm>
          <a:prstGeom prst="rect">
            <a:avLst/>
          </a:prstGeom>
          <a:solidFill>
            <a:srgbClr val="CCCCFF"/>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Times New Roman" panose="02020603050405020304" pitchFamily="18" charset="0"/>
                <a:ea typeface="黑体" panose="02010609060101010101" pitchFamily="49" charset="-122"/>
              </a:rPr>
              <a:t>在此过程中，分子伴侣只起陪伴作用，不参与最终底物的形成，故而得名。</a:t>
            </a:r>
            <a:endParaRPr lang="zh-CN" altLang="en-US" sz="2800" b="1" dirty="0">
              <a:latin typeface="Times New Roman" panose="02020603050405020304" pitchFamily="18" charset="0"/>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95290" y="476254"/>
            <a:ext cx="8172450" cy="7016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2000" b="1">
              <a:solidFill>
                <a:srgbClr val="000000"/>
              </a:solidFill>
              <a:latin typeface="微软雅黑" panose="020B0503020204020204" charset="-122"/>
              <a:ea typeface="微软雅黑" panose="020B0503020204020204" charset="-122"/>
              <a:cs typeface="微软雅黑" panose="020B0503020204020204" charset="-122"/>
            </a:endParaRPr>
          </a:p>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2000" b="1">
              <a:solidFill>
                <a:srgbClr val="5F5F5F"/>
              </a:solidFill>
              <a:latin typeface="微软雅黑" panose="020B0503020204020204" charset="-122"/>
              <a:ea typeface="微软雅黑" panose="020B0503020204020204" charset="-122"/>
              <a:cs typeface="微软雅黑" panose="020B0503020204020204" charset="-122"/>
            </a:endParaRPr>
          </a:p>
        </p:txBody>
      </p:sp>
      <p:sp>
        <p:nvSpPr>
          <p:cNvPr id="115715" name="Rectangle 4"/>
          <p:cNvSpPr>
            <a:spLocks noChangeArrowheads="1"/>
          </p:cNvSpPr>
          <p:nvPr/>
        </p:nvSpPr>
        <p:spPr bwMode="auto">
          <a:xfrm>
            <a:off x="611188" y="627064"/>
            <a:ext cx="7956550" cy="5087620"/>
          </a:xfrm>
          <a:prstGeom prst="rect">
            <a:avLst/>
          </a:prstGeom>
          <a:noFill/>
          <a:ln w="9525">
            <a:noFill/>
            <a:miter lim="800000"/>
          </a:ln>
        </p:spPr>
        <p:txBody>
          <a:bodyPr>
            <a:spAutoFit/>
          </a:bodyPr>
          <a:lstStyle/>
          <a:p>
            <a:pPr fontAlgn="base">
              <a:spcBef>
                <a:spcPct val="40000"/>
              </a:spcBef>
              <a:spcAft>
                <a:spcPct val="0"/>
              </a:spcAft>
            </a:pPr>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分子伴侣蛋白的共同特点：</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base">
              <a:spcBef>
                <a:spcPct val="40000"/>
              </a:spcBef>
              <a:spcAft>
                <a:spcPct val="0"/>
              </a:spcAft>
              <a:buFont typeface="Wingdings" panose="05000000000000000000" charset="0"/>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在羧基端有</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Lys-Asp-</a:t>
            </a:r>
            <a:r>
              <a:rPr lang="en-US" altLang="zh-CN" sz="2800" b="1" dirty="0" err="1">
                <a:solidFill>
                  <a:srgbClr val="000000"/>
                </a:solidFill>
                <a:latin typeface="微软雅黑" panose="020B0503020204020204" charset="-122"/>
                <a:ea typeface="微软雅黑" panose="020B0503020204020204" charset="-122"/>
                <a:cs typeface="微软雅黑" panose="020B0503020204020204" charset="-122"/>
              </a:rPr>
              <a:t>Glu</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err="1">
                <a:solidFill>
                  <a:srgbClr val="000000"/>
                </a:solidFill>
                <a:latin typeface="微软雅黑" panose="020B0503020204020204" charset="-122"/>
                <a:ea typeface="微软雅黑" panose="020B0503020204020204" charset="-122"/>
                <a:cs typeface="微软雅黑" panose="020B0503020204020204" charset="-122"/>
              </a:rPr>
              <a:t>Leu</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（赖</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天冬</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谷</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亮）（</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C00000"/>
                </a:solidFill>
                <a:latin typeface="微软雅黑" panose="020B0503020204020204" charset="-122"/>
                <a:ea typeface="微软雅黑" panose="020B0503020204020204" charset="-122"/>
                <a:cs typeface="微软雅黑" panose="020B0503020204020204" charset="-122"/>
              </a:rPr>
              <a:t>KDEL</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rPr>
              <a:t>序列</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）四氨基酸滞留信号肽， 它们和内质网膜上的相应受体结合而驻留于网腔不被转运。因此，也被称作</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驻留蛋白</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retention protein</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30000"/>
              </a:lnSpc>
              <a:spcBef>
                <a:spcPct val="0"/>
              </a:spcBef>
              <a:spcAft>
                <a:spcPct val="0"/>
              </a:spcAft>
              <a:buFont typeface="Wingdings" panose="05000000000000000000" charset="0"/>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作为分子伴侣的结合蛋白不仅能帮助蛋白质的折叠组装和转运，而且能识别、滞留折叠组装错误的蛋白质不被运输，因此又被认为是细胞内蛋白质质量监控的重要因子。</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 name="图片 107"/>
          <p:cNvPicPr/>
          <p:nvPr/>
        </p:nvPicPr>
        <p:blipFill>
          <a:blip r:embed="rId1"/>
          <a:stretch>
            <a:fillRect/>
          </a:stretch>
        </p:blipFill>
        <p:spPr>
          <a:xfrm>
            <a:off x="304814" y="2362146"/>
            <a:ext cx="8715982" cy="3998068"/>
          </a:xfrm>
          <a:prstGeom prst="rect">
            <a:avLst/>
          </a:prstGeom>
          <a:noFill/>
          <a:ln w="9525">
            <a:noFill/>
          </a:ln>
        </p:spPr>
      </p:pic>
      <p:sp>
        <p:nvSpPr>
          <p:cNvPr id="5" name="文本框 4"/>
          <p:cNvSpPr txBox="1"/>
          <p:nvPr/>
        </p:nvSpPr>
        <p:spPr>
          <a:xfrm>
            <a:off x="304800" y="228600"/>
            <a:ext cx="6827520" cy="2676525"/>
          </a:xfrm>
          <a:prstGeom prst="rect">
            <a:avLst/>
          </a:prstGeom>
          <a:noFill/>
        </p:spPr>
        <p:txBody>
          <a:bodyPr wrap="square" rtlCol="0">
            <a:spAutoFit/>
          </a:bodyPr>
          <a:p>
            <a:r>
              <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rPr>
              <a:t>内质网应激（</a:t>
            </a:r>
            <a:r>
              <a:rPr lang="en-US" altLang="zh-CN" sz="2800">
                <a:solidFill>
                  <a:srgbClr val="0000FF"/>
                </a:solidFill>
                <a:latin typeface="黑体" panose="02010609060101010101" pitchFamily="49" charset="-122"/>
                <a:ea typeface="黑体" panose="02010609060101010101" pitchFamily="49" charset="-122"/>
                <a:cs typeface="黑体" panose="02010609060101010101" pitchFamily="49" charset="-122"/>
              </a:rPr>
              <a:t>ER stress)</a:t>
            </a:r>
            <a:endParaRPr lang="en-US" altLang="zh-CN"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生理刺激的异常导致的</a:t>
            </a:r>
            <a:r>
              <a:rPr lang="en-US" altLang="zh-CN" sz="2800">
                <a:solidFill>
                  <a:schemeClr val="tx1"/>
                </a:solidFill>
                <a:latin typeface="黑体" panose="02010609060101010101" pitchFamily="49" charset="-122"/>
                <a:ea typeface="黑体" panose="02010609060101010101" pitchFamily="49" charset="-122"/>
                <a:cs typeface="黑体" panose="02010609060101010101" pitchFamily="49" charset="-122"/>
              </a:rPr>
              <a:t>ER</a:t>
            </a: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应激性反应</a:t>
            </a:r>
            <a:endPar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与多种疾病密切相关</a:t>
            </a:r>
            <a:endPar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研究热点</a:t>
            </a:r>
            <a:endPar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Ø"/>
            </a:pPr>
            <a:endPar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endPar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custDataLst>
              <p:tags r:id="rId1"/>
            </p:custDataLst>
          </p:nvPr>
        </p:nvPicPr>
        <p:blipFill>
          <a:blip r:embed="rId2"/>
          <a:stretch>
            <a:fillRect/>
          </a:stretch>
        </p:blipFill>
        <p:spPr>
          <a:xfrm>
            <a:off x="1447800" y="228600"/>
            <a:ext cx="5486400" cy="614172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title"/>
          </p:nvPr>
        </p:nvSpPr>
        <p:spPr>
          <a:xfrm>
            <a:off x="0" y="0"/>
            <a:ext cx="8955088" cy="1371600"/>
          </a:xfrm>
        </p:spPr>
        <p:txBody>
          <a:bodyPr vert="horz" wrap="square" lIns="91440" tIns="45720" rIns="91440" bIns="45720" anchor="ctr" anchorCtr="0"/>
          <a:p>
            <a:pPr eaLnBrk="1" hangingPunct="1"/>
            <a:r>
              <a:rPr lang="zh-CN" altLang="en-US" sz="4000" b="1" dirty="0">
                <a:solidFill>
                  <a:schemeClr val="tx1"/>
                </a:solidFill>
                <a:latin typeface="黑体" panose="02010609060101010101" pitchFamily="49" charset="-122"/>
                <a:ea typeface="黑体" panose="02010609060101010101" pitchFamily="49" charset="-122"/>
              </a:rPr>
              <a:t>第五章   细胞内膜系统与囊泡转运</a:t>
            </a:r>
            <a:br>
              <a:rPr lang="zh-CN" altLang="en-US" sz="4000" b="1" dirty="0">
                <a:solidFill>
                  <a:schemeClr val="tx1"/>
                </a:solidFill>
                <a:latin typeface="黑体" panose="02010609060101010101" pitchFamily="49" charset="-122"/>
                <a:ea typeface="黑体" panose="02010609060101010101" pitchFamily="49" charset="-122"/>
              </a:rPr>
            </a:br>
            <a:r>
              <a:rPr lang="zh-CN" altLang="en-US" sz="4000" b="1" dirty="0">
                <a:solidFill>
                  <a:schemeClr val="tx1"/>
                </a:solidFill>
                <a:latin typeface="黑体" panose="02010609060101010101" pitchFamily="49" charset="-122"/>
                <a:ea typeface="黑体" panose="02010609060101010101" pitchFamily="49" charset="-122"/>
              </a:rPr>
              <a:t>（</a:t>
            </a:r>
            <a:r>
              <a:rPr lang="en-US" altLang="zh-CN" sz="4000" b="1" dirty="0">
                <a:solidFill>
                  <a:schemeClr val="tx1"/>
                </a:solidFill>
                <a:latin typeface="黑体" panose="02010609060101010101" pitchFamily="49" charset="-122"/>
                <a:ea typeface="黑体" panose="02010609060101010101" pitchFamily="49" charset="-122"/>
              </a:rPr>
              <a:t>endomembrane  system)</a:t>
            </a:r>
            <a:endParaRPr lang="en-US" altLang="zh-CN" sz="4000" b="1" dirty="0">
              <a:solidFill>
                <a:schemeClr val="tx1"/>
              </a:solidFill>
              <a:latin typeface="黑体" panose="02010609060101010101" pitchFamily="49" charset="-122"/>
              <a:ea typeface="黑体" panose="02010609060101010101" pitchFamily="49" charset="-122"/>
            </a:endParaRPr>
          </a:p>
        </p:txBody>
      </p:sp>
      <p:pic>
        <p:nvPicPr>
          <p:cNvPr id="105" name="图片 104"/>
          <p:cNvPicPr/>
          <p:nvPr/>
        </p:nvPicPr>
        <p:blipFill>
          <a:blip r:embed="rId1"/>
          <a:stretch>
            <a:fillRect/>
          </a:stretch>
        </p:blipFill>
        <p:spPr>
          <a:xfrm>
            <a:off x="304800" y="838200"/>
            <a:ext cx="8145780" cy="596963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4"/>
          <p:cNvSpPr/>
          <p:nvPr/>
        </p:nvSpPr>
        <p:spPr>
          <a:xfrm>
            <a:off x="304800" y="304800"/>
            <a:ext cx="708660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rgbClr val="008080"/>
                </a:solidFill>
                <a:latin typeface="黑体" panose="02010609060101010101" pitchFamily="49" charset="-122"/>
                <a:ea typeface="黑体" panose="02010609060101010101" pitchFamily="49" charset="-122"/>
              </a:rPr>
              <a:t>(3)</a:t>
            </a:r>
            <a:r>
              <a:rPr lang="zh-CN" altLang="en-US" sz="2800" b="1" dirty="0">
                <a:solidFill>
                  <a:srgbClr val="008080"/>
                </a:solidFill>
                <a:latin typeface="黑体" panose="02010609060101010101" pitchFamily="49" charset="-122"/>
                <a:ea typeface="黑体" panose="02010609060101010101" pitchFamily="49" charset="-122"/>
              </a:rPr>
              <a:t>蛋白质糖基化</a:t>
            </a:r>
            <a:endParaRPr lang="zh-CN" altLang="en-US" sz="2800" b="1" dirty="0">
              <a:solidFill>
                <a:srgbClr val="008080"/>
              </a:solidFill>
              <a:latin typeface="黑体" panose="02010609060101010101" pitchFamily="49" charset="-122"/>
              <a:ea typeface="黑体" panose="02010609060101010101" pitchFamily="49" charset="-122"/>
            </a:endParaRPr>
          </a:p>
          <a:p>
            <a:pPr marL="0" lvl="0" indent="0" eaLnBrk="1" hangingPunct="1">
              <a:spcBef>
                <a:spcPct val="0"/>
              </a:spcBef>
              <a:buNone/>
            </a:pPr>
            <a:r>
              <a:rPr lang="en-US" altLang="zh-CN" sz="2800" b="1" dirty="0">
                <a:solidFill>
                  <a:srgbClr val="CC0000"/>
                </a:solidFill>
                <a:latin typeface="宋体" panose="02010600030101010101" pitchFamily="2" charset="-122"/>
              </a:rPr>
              <a:t>N</a:t>
            </a:r>
            <a:r>
              <a:rPr lang="zh-CN" altLang="en-US" sz="2800" b="1" dirty="0">
                <a:solidFill>
                  <a:srgbClr val="CC0000"/>
                </a:solidFill>
                <a:latin typeface="宋体" panose="02010600030101010101" pitchFamily="2" charset="-122"/>
              </a:rPr>
              <a:t>－糖基化</a:t>
            </a:r>
            <a:r>
              <a:rPr lang="en-US" altLang="zh-CN" sz="2800" b="1" dirty="0">
                <a:solidFill>
                  <a:srgbClr val="CC0000"/>
                </a:solidFill>
                <a:latin typeface="宋体" panose="02010600030101010101" pitchFamily="2" charset="-122"/>
              </a:rPr>
              <a:t>:</a:t>
            </a:r>
            <a:r>
              <a:rPr lang="zh-CN" altLang="en-US" sz="2800" b="1" dirty="0">
                <a:solidFill>
                  <a:srgbClr val="6600CC"/>
                </a:solidFill>
                <a:latin typeface="宋体" panose="02010600030101010101" pitchFamily="2" charset="-122"/>
              </a:rPr>
              <a:t>（</a:t>
            </a:r>
            <a:r>
              <a:rPr lang="en-US" altLang="zh-CN" sz="2800" b="1" dirty="0">
                <a:solidFill>
                  <a:srgbClr val="6600CC"/>
                </a:solidFill>
                <a:latin typeface="宋体" panose="02010600030101010101" pitchFamily="2" charset="-122"/>
              </a:rPr>
              <a:t>Asn</a:t>
            </a:r>
            <a:r>
              <a:rPr lang="zh-CN" altLang="en-US" sz="2800" b="1" dirty="0">
                <a:solidFill>
                  <a:srgbClr val="6600CC"/>
                </a:solidFill>
                <a:latin typeface="宋体" panose="02010600030101010101" pitchFamily="2" charset="-122"/>
              </a:rPr>
              <a:t>）、内质网腔、糖基转移</a:t>
            </a:r>
            <a:endParaRPr lang="zh-CN" altLang="en-US" sz="2800" b="1" dirty="0">
              <a:solidFill>
                <a:srgbClr val="6600CC"/>
              </a:solidFill>
              <a:latin typeface="宋体" panose="02010600030101010101" pitchFamily="2" charset="-122"/>
            </a:endParaRPr>
          </a:p>
          <a:p>
            <a:pPr marL="0" lvl="0" indent="0" eaLnBrk="1" hangingPunct="1">
              <a:spcBef>
                <a:spcPct val="0"/>
              </a:spcBef>
              <a:buNone/>
            </a:pPr>
            <a:r>
              <a:rPr lang="en-US" altLang="zh-CN" sz="2800" b="1" dirty="0">
                <a:solidFill>
                  <a:srgbClr val="CC0000"/>
                </a:solidFill>
                <a:latin typeface="宋体" panose="02010600030101010101" pitchFamily="2" charset="-122"/>
              </a:rPr>
              <a:t>O</a:t>
            </a:r>
            <a:r>
              <a:rPr lang="zh-CN" altLang="en-US" sz="2800" b="1" dirty="0">
                <a:solidFill>
                  <a:srgbClr val="CC0000"/>
                </a:solidFill>
                <a:latin typeface="宋体" panose="02010600030101010101" pitchFamily="2" charset="-122"/>
              </a:rPr>
              <a:t>－糖基化</a:t>
            </a:r>
            <a:r>
              <a:rPr lang="en-US" altLang="zh-CN" sz="2800" b="1" dirty="0">
                <a:solidFill>
                  <a:srgbClr val="CC0000"/>
                </a:solidFill>
                <a:latin typeface="宋体" panose="02010600030101010101" pitchFamily="2" charset="-122"/>
              </a:rPr>
              <a:t>:</a:t>
            </a:r>
            <a:r>
              <a:rPr lang="zh-CN" altLang="en-US" sz="2800" b="1" dirty="0">
                <a:solidFill>
                  <a:srgbClr val="6600CC"/>
                </a:solidFill>
                <a:latin typeface="宋体" panose="02010600030101010101" pitchFamily="2" charset="-122"/>
              </a:rPr>
              <a:t>高尔基复合体</a:t>
            </a:r>
            <a:endParaRPr lang="zh-CN" altLang="en-US" sz="2800" b="1" dirty="0">
              <a:solidFill>
                <a:srgbClr val="6600CC"/>
              </a:solidFill>
              <a:latin typeface="宋体" panose="02010600030101010101" pitchFamily="2" charset="-122"/>
            </a:endParaRPr>
          </a:p>
        </p:txBody>
      </p:sp>
      <p:pic>
        <p:nvPicPr>
          <p:cNvPr id="10243" name="Picture 5" descr="22"/>
          <p:cNvPicPr>
            <a:picLocks noChangeAspect="1"/>
          </p:cNvPicPr>
          <p:nvPr/>
        </p:nvPicPr>
        <p:blipFill>
          <a:blip r:embed="rId1"/>
          <a:stretch>
            <a:fillRect/>
          </a:stretch>
        </p:blipFill>
        <p:spPr>
          <a:xfrm>
            <a:off x="304800" y="1752600"/>
            <a:ext cx="8534400" cy="51054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4338" name="Group 15"/>
          <p:cNvGrpSpPr/>
          <p:nvPr/>
        </p:nvGrpSpPr>
        <p:grpSpPr>
          <a:xfrm>
            <a:off x="755650" y="1673225"/>
            <a:ext cx="7488238" cy="1223963"/>
            <a:chOff x="648" y="1464"/>
            <a:chExt cx="4717" cy="771"/>
          </a:xfrm>
        </p:grpSpPr>
        <p:sp>
          <p:nvSpPr>
            <p:cNvPr id="14341" name="Text Box 8"/>
            <p:cNvSpPr txBox="1"/>
            <p:nvPr/>
          </p:nvSpPr>
          <p:spPr>
            <a:xfrm>
              <a:off x="4322" y="1668"/>
              <a:ext cx="1043" cy="291"/>
            </a:xfrm>
            <a:prstGeom prst="rect">
              <a:avLst/>
            </a:prstGeom>
            <a:noFill/>
            <a:ln w="9525">
              <a:noFill/>
            </a:ln>
          </p:spPr>
          <p:txBody>
            <a:bodyPr>
              <a:spAutoFit/>
            </a:bodyPr>
            <a:p>
              <a:r>
                <a:rPr lang="zh-CN" altLang="en-US" sz="2400" b="1" dirty="0">
                  <a:solidFill>
                    <a:srgbClr val="000000"/>
                  </a:solidFill>
                  <a:latin typeface="微软雅黑" panose="020B0503020204020204" charset="-122"/>
                  <a:ea typeface="微软雅黑" panose="020B0503020204020204" charset="-122"/>
                </a:rPr>
                <a:t>糖蛋白</a:t>
              </a:r>
              <a:endParaRPr lang="zh-CN" altLang="en-US" sz="2400" b="1" dirty="0">
                <a:solidFill>
                  <a:srgbClr val="000000"/>
                </a:solidFill>
                <a:latin typeface="微软雅黑" panose="020B0503020204020204" charset="-122"/>
                <a:ea typeface="微软雅黑" panose="020B0503020204020204" charset="-122"/>
              </a:endParaRPr>
            </a:p>
          </p:txBody>
        </p:sp>
        <p:sp>
          <p:nvSpPr>
            <p:cNvPr id="14342" name="Line 10"/>
            <p:cNvSpPr/>
            <p:nvPr/>
          </p:nvSpPr>
          <p:spPr>
            <a:xfrm flipV="1">
              <a:off x="3307" y="1848"/>
              <a:ext cx="907" cy="16"/>
            </a:xfrm>
            <a:prstGeom prst="line">
              <a:avLst/>
            </a:prstGeom>
            <a:ln w="9525" cap="flat" cmpd="sng">
              <a:solidFill>
                <a:schemeClr val="tx1"/>
              </a:solidFill>
              <a:prstDash val="solid"/>
              <a:headEnd type="none" w="med" len="med"/>
              <a:tailEnd type="triangle" w="med" len="med"/>
            </a:ln>
          </p:spPr>
        </p:sp>
        <p:sp>
          <p:nvSpPr>
            <p:cNvPr id="14343" name="Text Box 6"/>
            <p:cNvSpPr txBox="1"/>
            <p:nvPr/>
          </p:nvSpPr>
          <p:spPr>
            <a:xfrm>
              <a:off x="648" y="1464"/>
              <a:ext cx="2857" cy="756"/>
            </a:xfrm>
            <a:prstGeom prst="rect">
              <a:avLst/>
            </a:prstGeom>
            <a:noFill/>
            <a:ln w="9525">
              <a:noFill/>
            </a:ln>
          </p:spPr>
          <p:txBody>
            <a:bodyPr>
              <a:spAutoFit/>
            </a:bodyPr>
            <a:p>
              <a:r>
                <a:rPr lang="en-US" altLang="zh-CN" sz="2400" b="1" dirty="0">
                  <a:solidFill>
                    <a:srgbClr val="000000"/>
                  </a:solidFill>
                  <a:latin typeface="微软雅黑" panose="020B0503020204020204" charset="-122"/>
                  <a:ea typeface="微软雅黑" panose="020B0503020204020204" charset="-122"/>
                </a:rPr>
                <a:t>2</a:t>
              </a:r>
              <a:r>
                <a:rPr lang="zh-CN" altLang="en-US" sz="2400" b="1" dirty="0">
                  <a:solidFill>
                    <a:srgbClr val="000000"/>
                  </a:solidFill>
                  <a:latin typeface="微软雅黑" panose="020B0503020204020204" charset="-122"/>
                  <a:ea typeface="微软雅黑" panose="020B0503020204020204" charset="-122"/>
                </a:rPr>
                <a:t>个</a:t>
              </a:r>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乙酰葡萄糖胺</a:t>
              </a:r>
              <a:endParaRPr lang="zh-CN" altLang="en-US" sz="2400" b="1" dirty="0">
                <a:solidFill>
                  <a:srgbClr val="000000"/>
                </a:solidFill>
                <a:latin typeface="微软雅黑" panose="020B0503020204020204" charset="-122"/>
                <a:ea typeface="微软雅黑" panose="020B0503020204020204" charset="-122"/>
              </a:endParaRPr>
            </a:p>
            <a:p>
              <a:r>
                <a:rPr lang="en-US" altLang="zh-CN" sz="2400" b="1" dirty="0">
                  <a:solidFill>
                    <a:srgbClr val="000000"/>
                  </a:solidFill>
                  <a:latin typeface="微软雅黑" panose="020B0503020204020204" charset="-122"/>
                  <a:ea typeface="微软雅黑" panose="020B0503020204020204" charset="-122"/>
                </a:rPr>
                <a:t>9</a:t>
              </a:r>
              <a:r>
                <a:rPr lang="zh-CN" altLang="en-US" sz="2400" b="1" dirty="0">
                  <a:solidFill>
                    <a:srgbClr val="000000"/>
                  </a:solidFill>
                  <a:latin typeface="微软雅黑" panose="020B0503020204020204" charset="-122"/>
                  <a:ea typeface="微软雅黑" panose="020B0503020204020204" charset="-122"/>
                </a:rPr>
                <a:t>个甘露糖</a:t>
              </a:r>
              <a:endParaRPr lang="zh-CN" altLang="en-US" sz="2400" b="1" dirty="0">
                <a:solidFill>
                  <a:srgbClr val="000000"/>
                </a:solidFill>
                <a:latin typeface="微软雅黑" panose="020B0503020204020204" charset="-122"/>
                <a:ea typeface="微软雅黑" panose="020B0503020204020204" charset="-122"/>
              </a:endParaRPr>
            </a:p>
            <a:p>
              <a:r>
                <a:rPr lang="en-US" altLang="zh-CN" sz="2400" b="1" dirty="0">
                  <a:solidFill>
                    <a:srgbClr val="000000"/>
                  </a:solidFill>
                  <a:latin typeface="微软雅黑" panose="020B0503020204020204" charset="-122"/>
                  <a:ea typeface="微软雅黑" panose="020B0503020204020204" charset="-122"/>
                </a:rPr>
                <a:t>3</a:t>
              </a:r>
              <a:r>
                <a:rPr lang="zh-CN" altLang="en-US" sz="2400" b="1" dirty="0">
                  <a:solidFill>
                    <a:srgbClr val="000000"/>
                  </a:solidFill>
                  <a:latin typeface="微软雅黑" panose="020B0503020204020204" charset="-122"/>
                  <a:ea typeface="微软雅黑" panose="020B0503020204020204" charset="-122"/>
                </a:rPr>
                <a:t>个葡萄糖</a:t>
              </a:r>
              <a:endParaRPr lang="zh-CN" altLang="en-US" sz="2400" b="1" dirty="0">
                <a:solidFill>
                  <a:srgbClr val="000000"/>
                </a:solidFill>
                <a:latin typeface="微软雅黑" panose="020B0503020204020204" charset="-122"/>
                <a:ea typeface="微软雅黑" panose="020B0503020204020204" charset="-122"/>
              </a:endParaRPr>
            </a:p>
          </p:txBody>
        </p:sp>
        <p:sp>
          <p:nvSpPr>
            <p:cNvPr id="14344" name="Text Box 7"/>
            <p:cNvSpPr txBox="1"/>
            <p:nvPr/>
          </p:nvSpPr>
          <p:spPr>
            <a:xfrm>
              <a:off x="2644" y="1696"/>
              <a:ext cx="1503" cy="291"/>
            </a:xfrm>
            <a:prstGeom prst="rect">
              <a:avLst/>
            </a:prstGeom>
            <a:noFill/>
            <a:ln w="9525">
              <a:noFill/>
            </a:ln>
          </p:spPr>
          <p:txBody>
            <a:bodyPr>
              <a:spAutoFit/>
            </a:bodyPr>
            <a:p>
              <a:r>
                <a:rPr lang="en-US" altLang="zh-CN" sz="2400" b="1" dirty="0">
                  <a:solidFill>
                    <a:srgbClr val="000000"/>
                  </a:solidFill>
                  <a:latin typeface="微软雅黑" panose="020B0503020204020204" charset="-122"/>
                  <a:ea typeface="微软雅黑" panose="020B0503020204020204" charset="-122"/>
                </a:rPr>
                <a:t>14</a:t>
              </a:r>
              <a:r>
                <a:rPr lang="zh-CN" altLang="en-US" sz="2400" b="1" dirty="0">
                  <a:solidFill>
                    <a:srgbClr val="000000"/>
                  </a:solidFill>
                  <a:latin typeface="微软雅黑" panose="020B0503020204020204" charset="-122"/>
                  <a:ea typeface="微软雅黑" panose="020B0503020204020204" charset="-122"/>
                </a:rPr>
                <a:t>寡糖</a:t>
              </a:r>
              <a:endParaRPr lang="zh-CN" altLang="en-US" sz="2400" b="1" dirty="0">
                <a:solidFill>
                  <a:srgbClr val="000000"/>
                </a:solidFill>
                <a:latin typeface="微软雅黑" panose="020B0503020204020204" charset="-122"/>
                <a:ea typeface="微软雅黑" panose="020B0503020204020204" charset="-122"/>
              </a:endParaRPr>
            </a:p>
          </p:txBody>
        </p:sp>
        <p:sp>
          <p:nvSpPr>
            <p:cNvPr id="14345" name="AutoShape 9"/>
            <p:cNvSpPr/>
            <p:nvPr/>
          </p:nvSpPr>
          <p:spPr>
            <a:xfrm>
              <a:off x="2472" y="1464"/>
              <a:ext cx="227" cy="771"/>
            </a:xfrm>
            <a:prstGeom prst="rightBrace">
              <a:avLst>
                <a:gd name="adj1" fmla="val 43289"/>
                <a:gd name="adj2" fmla="val 50000"/>
              </a:avLst>
            </a:prstGeom>
            <a:noFill/>
            <a:ln w="41275" cap="flat" cmpd="sng">
              <a:solidFill>
                <a:schemeClr val="tx1"/>
              </a:solidFill>
              <a:prstDash val="solid"/>
              <a:headEnd type="none" w="med" len="med"/>
              <a:tailEnd type="none" w="med" len="med"/>
            </a:ln>
          </p:spPr>
          <p:txBody>
            <a:bodyPr wrap="none" anchor="ctr" anchorCtr="0"/>
            <a:p>
              <a:endParaRPr lang="zh-CN" altLang="zh-CN" sz="3200" dirty="0">
                <a:solidFill>
                  <a:srgbClr val="000000"/>
                </a:solidFill>
                <a:latin typeface="微软雅黑" panose="020B0503020204020204" charset="-122"/>
                <a:ea typeface="微软雅黑" panose="020B0503020204020204" charset="-122"/>
              </a:endParaRPr>
            </a:p>
          </p:txBody>
        </p:sp>
        <p:sp>
          <p:nvSpPr>
            <p:cNvPr id="14346" name="Text Box 11"/>
            <p:cNvSpPr txBox="1"/>
            <p:nvPr/>
          </p:nvSpPr>
          <p:spPr>
            <a:xfrm>
              <a:off x="3488" y="1573"/>
              <a:ext cx="726" cy="233"/>
            </a:xfrm>
            <a:prstGeom prst="rect">
              <a:avLst/>
            </a:prstGeom>
            <a:noFill/>
            <a:ln w="9525">
              <a:noFill/>
            </a:ln>
          </p:spPr>
          <p:txBody>
            <a:bodyPr>
              <a:spAutoFit/>
            </a:bodyPr>
            <a:p>
              <a:r>
                <a:rPr lang="zh-CN" altLang="en-US" b="1" dirty="0">
                  <a:solidFill>
                    <a:srgbClr val="000000"/>
                  </a:solidFill>
                  <a:latin typeface="微软雅黑" panose="020B0503020204020204" charset="-122"/>
                  <a:ea typeface="微软雅黑" panose="020B0503020204020204" charset="-122"/>
                </a:rPr>
                <a:t>多萜醇</a:t>
              </a:r>
              <a:endParaRPr lang="zh-CN" altLang="en-US" b="1" dirty="0">
                <a:solidFill>
                  <a:srgbClr val="000000"/>
                </a:solidFill>
                <a:latin typeface="微软雅黑" panose="020B0503020204020204" charset="-122"/>
                <a:ea typeface="微软雅黑" panose="020B0503020204020204" charset="-122"/>
              </a:endParaRPr>
            </a:p>
          </p:txBody>
        </p:sp>
        <p:sp>
          <p:nvSpPr>
            <p:cNvPr id="14347" name="Text Box 12"/>
            <p:cNvSpPr txBox="1"/>
            <p:nvPr/>
          </p:nvSpPr>
          <p:spPr>
            <a:xfrm>
              <a:off x="3445" y="1948"/>
              <a:ext cx="1141" cy="233"/>
            </a:xfrm>
            <a:prstGeom prst="rect">
              <a:avLst/>
            </a:prstGeom>
            <a:noFill/>
            <a:ln w="9525">
              <a:noFill/>
            </a:ln>
          </p:spPr>
          <p:txBody>
            <a:bodyPr>
              <a:spAutoFit/>
            </a:bodyPr>
            <a:p>
              <a:r>
                <a:rPr lang="zh-CN" altLang="en-US" b="1" dirty="0">
                  <a:solidFill>
                    <a:srgbClr val="000000"/>
                  </a:solidFill>
                  <a:latin typeface="微软雅黑" panose="020B0503020204020204" charset="-122"/>
                  <a:ea typeface="微软雅黑" panose="020B0503020204020204" charset="-122"/>
                </a:rPr>
                <a:t>糖基转移酶</a:t>
              </a:r>
              <a:endParaRPr lang="zh-CN" altLang="en-US" b="1" dirty="0">
                <a:solidFill>
                  <a:srgbClr val="000000"/>
                </a:solidFill>
                <a:latin typeface="微软雅黑" panose="020B0503020204020204" charset="-122"/>
                <a:ea typeface="微软雅黑" panose="020B0503020204020204" charset="-122"/>
              </a:endParaRPr>
            </a:p>
          </p:txBody>
        </p:sp>
      </p:grpSp>
      <p:sp>
        <p:nvSpPr>
          <p:cNvPr id="14339" name="Text Box 16"/>
          <p:cNvSpPr txBox="1"/>
          <p:nvPr/>
        </p:nvSpPr>
        <p:spPr>
          <a:xfrm>
            <a:off x="519113" y="695325"/>
            <a:ext cx="5505450" cy="461963"/>
          </a:xfrm>
          <a:prstGeom prst="rect">
            <a:avLst/>
          </a:prstGeom>
          <a:noFill/>
          <a:ln w="9525">
            <a:noFill/>
          </a:ln>
        </p:spPr>
        <p:txBody>
          <a:bodyPr wrap="none">
            <a:spAutoFit/>
          </a:bodyPr>
          <a:p>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连接糖基化均开始于一个共同前体：</a:t>
            </a:r>
            <a:endParaRPr lang="zh-CN" altLang="en-US" sz="2400" b="1" dirty="0">
              <a:solidFill>
                <a:srgbClr val="000000"/>
              </a:solidFill>
              <a:latin typeface="微软雅黑" panose="020B0503020204020204" charset="-122"/>
              <a:ea typeface="微软雅黑" panose="020B0503020204020204" charset="-122"/>
            </a:endParaRPr>
          </a:p>
        </p:txBody>
      </p:sp>
      <p:sp>
        <p:nvSpPr>
          <p:cNvPr id="14340" name="Text Box 17"/>
          <p:cNvSpPr txBox="1"/>
          <p:nvPr/>
        </p:nvSpPr>
        <p:spPr>
          <a:xfrm>
            <a:off x="519113" y="3789363"/>
            <a:ext cx="7994650" cy="1200150"/>
          </a:xfrm>
          <a:prstGeom prst="rect">
            <a:avLst/>
          </a:prstGeom>
          <a:noFill/>
          <a:ln w="9525">
            <a:noFill/>
          </a:ln>
        </p:spPr>
        <p:txBody>
          <a:bodyPr>
            <a:spAutoFit/>
          </a:bodyPr>
          <a:p>
            <a:r>
              <a:rPr lang="zh-CN" altLang="en-US" sz="2400" b="1" dirty="0">
                <a:solidFill>
                  <a:srgbClr val="000000"/>
                </a:solidFill>
                <a:latin typeface="微软雅黑" panose="020B0503020204020204" charset="-122"/>
                <a:ea typeface="微软雅黑" panose="020B0503020204020204" charset="-122"/>
              </a:rPr>
              <a:t>连接于新生肽链中特定三肽序列</a:t>
            </a:r>
            <a:r>
              <a:rPr lang="en-US" altLang="zh-CN" sz="2400" b="1" dirty="0">
                <a:solidFill>
                  <a:srgbClr val="000000"/>
                </a:solidFill>
                <a:latin typeface="微软雅黑" panose="020B0503020204020204" charset="-122"/>
                <a:ea typeface="微软雅黑" panose="020B0503020204020204" charset="-122"/>
              </a:rPr>
              <a:t>: </a:t>
            </a:r>
            <a:r>
              <a:rPr lang="en-US" altLang="zh-CN" sz="2400" b="1" dirty="0">
                <a:solidFill>
                  <a:srgbClr val="FF0000"/>
                </a:solidFill>
                <a:latin typeface="微软雅黑" panose="020B0503020204020204" charset="-122"/>
                <a:ea typeface="微软雅黑" panose="020B0503020204020204" charset="-122"/>
              </a:rPr>
              <a:t>Asn</a:t>
            </a:r>
            <a:r>
              <a:rPr lang="en-US" altLang="zh-CN" sz="2400" b="1" dirty="0">
                <a:solidFill>
                  <a:srgbClr val="000000"/>
                </a:solidFill>
                <a:latin typeface="微软雅黑" panose="020B0503020204020204" charset="-122"/>
                <a:ea typeface="微软雅黑" panose="020B0503020204020204" charset="-122"/>
              </a:rPr>
              <a:t>-X-Ser</a:t>
            </a:r>
            <a:r>
              <a:rPr lang="zh-CN" altLang="en-US" sz="2400" b="1" dirty="0">
                <a:solidFill>
                  <a:srgbClr val="000000"/>
                </a:solidFill>
                <a:latin typeface="微软雅黑" panose="020B0503020204020204" charset="-122"/>
                <a:ea typeface="微软雅黑" panose="020B0503020204020204" charset="-122"/>
              </a:rPr>
              <a:t>（或</a:t>
            </a:r>
            <a:r>
              <a:rPr lang="en-US" altLang="zh-CN" sz="2400" b="1" dirty="0">
                <a:solidFill>
                  <a:srgbClr val="000000"/>
                </a:solidFill>
                <a:latin typeface="微软雅黑" panose="020B0503020204020204" charset="-122"/>
                <a:ea typeface="微软雅黑" panose="020B0503020204020204" charset="-122"/>
              </a:rPr>
              <a:t>Thr</a:t>
            </a:r>
            <a:r>
              <a:rPr lang="zh-CN" altLang="en-US" sz="2400" b="1" dirty="0">
                <a:solidFill>
                  <a:srgbClr val="000000"/>
                </a:solidFill>
                <a:latin typeface="微软雅黑" panose="020B0503020204020204" charset="-122"/>
                <a:ea typeface="微软雅黑" panose="020B0503020204020204" charset="-122"/>
              </a:rPr>
              <a:t>） （天冬</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丝，天冬</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苏，</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代表除</a:t>
            </a:r>
            <a:r>
              <a:rPr lang="en-US" altLang="zh-CN" sz="2400" b="1" dirty="0">
                <a:solidFill>
                  <a:srgbClr val="000000"/>
                </a:solidFill>
                <a:latin typeface="微软雅黑" panose="020B0503020204020204" charset="-122"/>
                <a:ea typeface="微软雅黑" panose="020B0503020204020204" charset="-122"/>
              </a:rPr>
              <a:t>Pro</a:t>
            </a:r>
            <a:r>
              <a:rPr lang="zh-CN" altLang="en-US" sz="2400" b="1" dirty="0">
                <a:solidFill>
                  <a:srgbClr val="000000"/>
                </a:solidFill>
                <a:latin typeface="微软雅黑" panose="020B0503020204020204" charset="-122"/>
                <a:ea typeface="微软雅黑" panose="020B0503020204020204" charset="-122"/>
              </a:rPr>
              <a:t>脯氨酸外任何氨基酸）</a:t>
            </a:r>
            <a:endParaRPr lang="zh-CN" altLang="en-US" sz="2400" b="1" dirty="0">
              <a:solidFill>
                <a:srgbClr val="000000"/>
              </a:solidFill>
              <a:latin typeface="微软雅黑" panose="020B0503020204020204" charset="-122"/>
              <a:ea typeface="微软雅黑" panose="020B0503020204020204" charset="-122"/>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5362" name="Group 2"/>
          <p:cNvGrpSpPr/>
          <p:nvPr/>
        </p:nvGrpSpPr>
        <p:grpSpPr>
          <a:xfrm>
            <a:off x="1758950" y="1279525"/>
            <a:ext cx="6629400" cy="3429000"/>
            <a:chOff x="912" y="912"/>
            <a:chExt cx="4176" cy="2160"/>
          </a:xfrm>
        </p:grpSpPr>
        <p:sp>
          <p:nvSpPr>
            <p:cNvPr id="15446" name="Oval 3"/>
            <p:cNvSpPr/>
            <p:nvPr/>
          </p:nvSpPr>
          <p:spPr>
            <a:xfrm>
              <a:off x="912" y="912"/>
              <a:ext cx="4176" cy="2160"/>
            </a:xfrm>
            <a:prstGeom prst="ellipse">
              <a:avLst/>
            </a:prstGeom>
            <a:solidFill>
              <a:srgbClr val="E4E4F8"/>
            </a:solidFill>
            <a:ln w="9525" cap="flat" cmpd="sng">
              <a:solidFill>
                <a:schemeClr val="tx1"/>
              </a:solidFill>
              <a:prstDash val="solid"/>
              <a:headEnd type="none" w="med" len="med"/>
              <a:tailEnd type="none" w="med" len="med"/>
            </a:ln>
          </p:spPr>
          <p:txBody>
            <a:bodyPr wrap="none" anchor="ctr" anchorCtr="0"/>
            <a:p>
              <a:endParaRPr lang="zh-CN" altLang="en-US" sz="3600" b="1" dirty="0">
                <a:solidFill>
                  <a:srgbClr val="000000"/>
                </a:solidFill>
                <a:latin typeface="微软雅黑" panose="020B0503020204020204" charset="-122"/>
                <a:ea typeface="微软雅黑" panose="020B0503020204020204" charset="-122"/>
              </a:endParaRPr>
            </a:p>
          </p:txBody>
        </p:sp>
        <p:sp>
          <p:nvSpPr>
            <p:cNvPr id="15447" name="Oval 4"/>
            <p:cNvSpPr/>
            <p:nvPr/>
          </p:nvSpPr>
          <p:spPr>
            <a:xfrm>
              <a:off x="1115" y="1056"/>
              <a:ext cx="3770" cy="1872"/>
            </a:xfrm>
            <a:prstGeom prst="ellipse">
              <a:avLst/>
            </a:prstGeom>
            <a:solidFill>
              <a:srgbClr val="E5FFF6"/>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 </a:t>
              </a: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p:txBody>
        </p:sp>
      </p:grpSp>
      <p:grpSp>
        <p:nvGrpSpPr>
          <p:cNvPr id="15363" name="Group 5"/>
          <p:cNvGrpSpPr/>
          <p:nvPr/>
        </p:nvGrpSpPr>
        <p:grpSpPr>
          <a:xfrm>
            <a:off x="5721350" y="4251325"/>
            <a:ext cx="228600" cy="838200"/>
            <a:chOff x="2448" y="2784"/>
            <a:chExt cx="144" cy="528"/>
          </a:xfrm>
        </p:grpSpPr>
        <p:sp>
          <p:nvSpPr>
            <p:cNvPr id="15443" name="AutoShape 6"/>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zh-CN" altLang="en-US" sz="800" b="1" dirty="0">
                  <a:solidFill>
                    <a:srgbClr val="000000"/>
                  </a:solidFill>
                  <a:latin typeface="微软雅黑" panose="020B0503020204020204" charset="-122"/>
                  <a:ea typeface="微软雅黑" panose="020B0503020204020204" charset="-122"/>
                </a:rPr>
                <a:t>多</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萜</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醇</a:t>
              </a:r>
              <a:endParaRPr lang="zh-CN" altLang="en-US" sz="800" b="1" dirty="0">
                <a:solidFill>
                  <a:srgbClr val="000000"/>
                </a:solidFill>
                <a:latin typeface="微软雅黑" panose="020B0503020204020204" charset="-122"/>
                <a:ea typeface="微软雅黑" panose="020B0503020204020204" charset="-122"/>
              </a:endParaRPr>
            </a:p>
          </p:txBody>
        </p:sp>
        <p:sp>
          <p:nvSpPr>
            <p:cNvPr id="15444" name="Oval 7"/>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sp>
          <p:nvSpPr>
            <p:cNvPr id="15445" name="Oval 8"/>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grpSp>
      <p:sp>
        <p:nvSpPr>
          <p:cNvPr id="348169" name="Oval 9"/>
          <p:cNvSpPr/>
          <p:nvPr/>
        </p:nvSpPr>
        <p:spPr>
          <a:xfrm>
            <a:off x="5721350" y="5089525"/>
            <a:ext cx="228600" cy="228600"/>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348170" name="Oval 10"/>
          <p:cNvSpPr/>
          <p:nvPr/>
        </p:nvSpPr>
        <p:spPr>
          <a:xfrm>
            <a:off x="5721350" y="5318125"/>
            <a:ext cx="228600" cy="228600"/>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15366" name="AutoShape 11"/>
          <p:cNvSpPr/>
          <p:nvPr/>
        </p:nvSpPr>
        <p:spPr>
          <a:xfrm flipV="1">
            <a:off x="5721350" y="55467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67" name="AutoShape 12"/>
          <p:cNvSpPr/>
          <p:nvPr/>
        </p:nvSpPr>
        <p:spPr>
          <a:xfrm flipV="1">
            <a:off x="5492750" y="5622925"/>
            <a:ext cx="228600" cy="228600"/>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68" name="AutoShape 13"/>
          <p:cNvSpPr/>
          <p:nvPr/>
        </p:nvSpPr>
        <p:spPr>
          <a:xfrm flipV="1">
            <a:off x="5949950" y="5622925"/>
            <a:ext cx="228600" cy="228600"/>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69" name="AutoShape 14"/>
          <p:cNvSpPr/>
          <p:nvPr/>
        </p:nvSpPr>
        <p:spPr>
          <a:xfrm flipV="1">
            <a:off x="5416550" y="58515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70" name="AutoShape 15"/>
          <p:cNvSpPr/>
          <p:nvPr/>
        </p:nvSpPr>
        <p:spPr>
          <a:xfrm flipV="1">
            <a:off x="5416550" y="60801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nvGrpSpPr>
          <p:cNvPr id="4" name="Group 16"/>
          <p:cNvGrpSpPr/>
          <p:nvPr/>
        </p:nvGrpSpPr>
        <p:grpSpPr>
          <a:xfrm>
            <a:off x="6026150" y="1812925"/>
            <a:ext cx="228600" cy="914400"/>
            <a:chOff x="3936" y="3216"/>
            <a:chExt cx="144" cy="576"/>
          </a:xfrm>
        </p:grpSpPr>
        <p:sp>
          <p:nvSpPr>
            <p:cNvPr id="15440" name="AutoShape 17"/>
            <p:cNvSpPr/>
            <p:nvPr/>
          </p:nvSpPr>
          <p:spPr>
            <a:xfrm>
              <a:off x="3936" y="3216"/>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sp>
          <p:nvSpPr>
            <p:cNvPr id="15441" name="AutoShape 18"/>
            <p:cNvSpPr/>
            <p:nvPr/>
          </p:nvSpPr>
          <p:spPr>
            <a:xfrm>
              <a:off x="3936" y="3408"/>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sp>
          <p:nvSpPr>
            <p:cNvPr id="15442" name="AutoShape 19"/>
            <p:cNvSpPr/>
            <p:nvPr/>
          </p:nvSpPr>
          <p:spPr>
            <a:xfrm>
              <a:off x="3936" y="3600"/>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grpSp>
      <p:sp>
        <p:nvSpPr>
          <p:cNvPr id="15372" name="AutoShape 20"/>
          <p:cNvSpPr/>
          <p:nvPr/>
        </p:nvSpPr>
        <p:spPr>
          <a:xfrm>
            <a:off x="6026150" y="29559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73" name="AutoShape 21"/>
          <p:cNvSpPr/>
          <p:nvPr/>
        </p:nvSpPr>
        <p:spPr>
          <a:xfrm>
            <a:off x="6026150" y="27273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74" name="AutoShape 22"/>
          <p:cNvSpPr/>
          <p:nvPr/>
        </p:nvSpPr>
        <p:spPr>
          <a:xfrm rot="-9587864">
            <a:off x="5645150" y="3032125"/>
            <a:ext cx="228600" cy="228600"/>
          </a:xfrm>
          <a:prstGeom prst="triangle">
            <a:avLst>
              <a:gd name="adj" fmla="val 50671"/>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75" name="AutoShape 23"/>
          <p:cNvSpPr/>
          <p:nvPr/>
        </p:nvSpPr>
        <p:spPr>
          <a:xfrm rot="-8879077">
            <a:off x="5645150" y="2727325"/>
            <a:ext cx="228600" cy="228600"/>
          </a:xfrm>
          <a:prstGeom prst="triangle">
            <a:avLst>
              <a:gd name="adj" fmla="val 2392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useBgFill="1">
        <p:nvSpPr>
          <p:cNvPr id="348184" name="Rectangle 24"/>
          <p:cNvSpPr/>
          <p:nvPr/>
        </p:nvSpPr>
        <p:spPr>
          <a:xfrm>
            <a:off x="5264150" y="4784725"/>
            <a:ext cx="1295400" cy="1524000"/>
          </a:xfrm>
          <a:prstGeom prst="rect">
            <a:avLst/>
          </a:prstGeom>
          <a:ln w="9525">
            <a:noFill/>
          </a:ln>
        </p:spPr>
        <p:txBody>
          <a:bodyPr wrap="none" anchor="ctr" anchorCtr="0"/>
          <a:p>
            <a:endParaRPr lang="zh-CN" altLang="en-US" sz="3600" b="1" dirty="0">
              <a:solidFill>
                <a:srgbClr val="000000"/>
              </a:solidFill>
              <a:latin typeface="微软雅黑" panose="020B0503020204020204" charset="-122"/>
              <a:ea typeface="微软雅黑" panose="020B0503020204020204" charset="-122"/>
            </a:endParaRPr>
          </a:p>
        </p:txBody>
      </p:sp>
      <p:grpSp>
        <p:nvGrpSpPr>
          <p:cNvPr id="5" name="Group 25"/>
          <p:cNvGrpSpPr/>
          <p:nvPr/>
        </p:nvGrpSpPr>
        <p:grpSpPr>
          <a:xfrm>
            <a:off x="5416550" y="2727325"/>
            <a:ext cx="762000" cy="2057400"/>
            <a:chOff x="3216" y="1824"/>
            <a:chExt cx="480" cy="1296"/>
          </a:xfrm>
        </p:grpSpPr>
        <p:grpSp>
          <p:nvGrpSpPr>
            <p:cNvPr id="15426" name="Group 26"/>
            <p:cNvGrpSpPr/>
            <p:nvPr/>
          </p:nvGrpSpPr>
          <p:grpSpPr>
            <a:xfrm>
              <a:off x="3408" y="2112"/>
              <a:ext cx="288" cy="1008"/>
              <a:chOff x="3408" y="2112"/>
              <a:chExt cx="288" cy="1008"/>
            </a:xfrm>
          </p:grpSpPr>
          <p:grpSp>
            <p:nvGrpSpPr>
              <p:cNvPr id="15433" name="Group 27"/>
              <p:cNvGrpSpPr/>
              <p:nvPr/>
            </p:nvGrpSpPr>
            <p:grpSpPr>
              <a:xfrm flipV="1">
                <a:off x="3408" y="2592"/>
                <a:ext cx="144" cy="528"/>
                <a:chOff x="2448" y="2784"/>
                <a:chExt cx="144" cy="528"/>
              </a:xfrm>
            </p:grpSpPr>
            <p:sp>
              <p:nvSpPr>
                <p:cNvPr id="15437" name="AutoShape 28"/>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zh-CN" altLang="en-US" sz="800" b="1" dirty="0">
                      <a:solidFill>
                        <a:srgbClr val="000000"/>
                      </a:solidFill>
                      <a:latin typeface="微软雅黑" panose="020B0503020204020204" charset="-122"/>
                      <a:ea typeface="微软雅黑" panose="020B0503020204020204" charset="-122"/>
                    </a:rPr>
                    <a:t>多</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萜</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醇</a:t>
                  </a:r>
                  <a:endParaRPr lang="zh-CN" altLang="en-US" sz="800" b="1" dirty="0">
                    <a:solidFill>
                      <a:srgbClr val="000000"/>
                    </a:solidFill>
                    <a:latin typeface="微软雅黑" panose="020B0503020204020204" charset="-122"/>
                    <a:ea typeface="微软雅黑" panose="020B0503020204020204" charset="-122"/>
                  </a:endParaRPr>
                </a:p>
              </p:txBody>
            </p:sp>
            <p:sp>
              <p:nvSpPr>
                <p:cNvPr id="15438" name="Oval 29"/>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sp>
              <p:nvSpPr>
                <p:cNvPr id="15439" name="Oval 30"/>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grpSp>
          <p:sp>
            <p:nvSpPr>
              <p:cNvPr id="15434" name="Oval 31"/>
              <p:cNvSpPr/>
              <p:nvPr/>
            </p:nvSpPr>
            <p:spPr>
              <a:xfrm flipV="1">
                <a:off x="3408" y="244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15435" name="Oval 32"/>
              <p:cNvSpPr/>
              <p:nvPr/>
            </p:nvSpPr>
            <p:spPr>
              <a:xfrm flipV="1">
                <a:off x="3408" y="2304"/>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15436" name="AutoShape 33"/>
              <p:cNvSpPr/>
              <p:nvPr/>
            </p:nvSpPr>
            <p:spPr>
              <a:xfrm>
                <a:off x="3552" y="2112"/>
                <a:ext cx="144" cy="144"/>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grpSp>
          <p:nvGrpSpPr>
            <p:cNvPr id="15427" name="Group 34"/>
            <p:cNvGrpSpPr/>
            <p:nvPr/>
          </p:nvGrpSpPr>
          <p:grpSpPr>
            <a:xfrm>
              <a:off x="3216" y="1824"/>
              <a:ext cx="336" cy="480"/>
              <a:chOff x="384" y="2496"/>
              <a:chExt cx="336" cy="480"/>
            </a:xfrm>
          </p:grpSpPr>
          <p:sp>
            <p:nvSpPr>
              <p:cNvPr id="15428" name="AutoShape 35"/>
              <p:cNvSpPr/>
              <p:nvPr/>
            </p:nvSpPr>
            <p:spPr>
              <a:xfrm>
                <a:off x="576" y="283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nvGrpSpPr>
              <p:cNvPr id="15429" name="Group 36"/>
              <p:cNvGrpSpPr/>
              <p:nvPr/>
            </p:nvGrpSpPr>
            <p:grpSpPr>
              <a:xfrm>
                <a:off x="384" y="2496"/>
                <a:ext cx="240" cy="432"/>
                <a:chOff x="384" y="2496"/>
                <a:chExt cx="240" cy="432"/>
              </a:xfrm>
            </p:grpSpPr>
            <p:sp>
              <p:nvSpPr>
                <p:cNvPr id="15430" name="AutoShape 37"/>
                <p:cNvSpPr/>
                <p:nvPr/>
              </p:nvSpPr>
              <p:spPr>
                <a:xfrm>
                  <a:off x="480" y="2784"/>
                  <a:ext cx="144" cy="144"/>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31" name="AutoShape 38"/>
                <p:cNvSpPr/>
                <p:nvPr/>
              </p:nvSpPr>
              <p:spPr>
                <a:xfrm>
                  <a:off x="384" y="2640"/>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32" name="AutoShape 39"/>
                <p:cNvSpPr/>
                <p:nvPr/>
              </p:nvSpPr>
              <p:spPr>
                <a:xfrm>
                  <a:off x="384" y="249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grpSp>
      </p:grpSp>
      <p:grpSp>
        <p:nvGrpSpPr>
          <p:cNvPr id="10" name="Group 40"/>
          <p:cNvGrpSpPr/>
          <p:nvPr/>
        </p:nvGrpSpPr>
        <p:grpSpPr>
          <a:xfrm>
            <a:off x="3968750" y="2282825"/>
            <a:ext cx="719138" cy="2501900"/>
            <a:chOff x="2304" y="1544"/>
            <a:chExt cx="453" cy="1480"/>
          </a:xfrm>
        </p:grpSpPr>
        <p:sp>
          <p:nvSpPr>
            <p:cNvPr id="15424" name="Freeform 41"/>
            <p:cNvSpPr/>
            <p:nvPr/>
          </p:nvSpPr>
          <p:spPr>
            <a:xfrm>
              <a:off x="2304" y="1544"/>
              <a:ext cx="453" cy="1480"/>
            </a:xfrm>
            <a:custGeom>
              <a:avLst/>
              <a:gdLst>
                <a:gd name="txL" fmla="*/ 0 w 453"/>
                <a:gd name="txT" fmla="*/ 0 h 1480"/>
                <a:gd name="txR" fmla="*/ 453 w 453"/>
                <a:gd name="txB" fmla="*/ 1480 h 1480"/>
              </a:gdLst>
              <a:ahLst/>
              <a:cxnLst>
                <a:cxn ang="0">
                  <a:pos x="0" y="1480"/>
                </a:cxn>
                <a:cxn ang="0">
                  <a:pos x="172" y="1164"/>
                </a:cxn>
                <a:cxn ang="0">
                  <a:pos x="172" y="735"/>
                </a:cxn>
                <a:cxn ang="0">
                  <a:pos x="355" y="490"/>
                </a:cxn>
                <a:cxn ang="0">
                  <a:pos x="282" y="245"/>
                </a:cxn>
                <a:cxn ang="0">
                  <a:pos x="453" y="0"/>
                </a:cxn>
              </a:cxnLst>
              <a:rect l="txL" t="txT" r="txR" b="txB"/>
              <a:pathLst>
                <a:path w="453" h="1480">
                  <a:moveTo>
                    <a:pt x="0" y="1480"/>
                  </a:moveTo>
                  <a:lnTo>
                    <a:pt x="172" y="1164"/>
                  </a:lnTo>
                  <a:lnTo>
                    <a:pt x="172" y="735"/>
                  </a:lnTo>
                  <a:lnTo>
                    <a:pt x="355" y="490"/>
                  </a:lnTo>
                  <a:lnTo>
                    <a:pt x="282" y="245"/>
                  </a:lnTo>
                  <a:lnTo>
                    <a:pt x="453" y="0"/>
                  </a:lnTo>
                </a:path>
              </a:pathLst>
            </a:custGeom>
            <a:noFill/>
            <a:ln w="127000" cap="flat" cmpd="sng">
              <a:solidFill>
                <a:schemeClr val="hlink">
                  <a:alpha val="100000"/>
                </a:schemeClr>
              </a:solidFill>
              <a:prstDash val="solid"/>
              <a:round/>
              <a:headEnd type="none" w="med" len="med"/>
              <a:tailEnd type="none" w="med" len="med"/>
            </a:ln>
          </p:spPr>
          <p:txBody>
            <a:bodyPr/>
            <a:p>
              <a:endParaRPr lang="zh-CN" altLang="en-US"/>
            </a:p>
          </p:txBody>
        </p:sp>
        <p:sp>
          <p:nvSpPr>
            <p:cNvPr id="15425" name="Rectangle 42"/>
            <p:cNvSpPr/>
            <p:nvPr/>
          </p:nvSpPr>
          <p:spPr>
            <a:xfrm>
              <a:off x="2496" y="1968"/>
              <a:ext cx="240" cy="14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p>
              <a:pPr algn="ctr"/>
              <a:r>
                <a:rPr lang="en-US" altLang="zh-CN" sz="1400" b="1" dirty="0">
                  <a:solidFill>
                    <a:srgbClr val="FF0000"/>
                  </a:solidFill>
                  <a:latin typeface="微软雅黑" panose="020B0503020204020204" charset="-122"/>
                  <a:ea typeface="微软雅黑" panose="020B0503020204020204" charset="-122"/>
                </a:rPr>
                <a:t>Asn</a:t>
              </a:r>
              <a:endParaRPr lang="en-US" altLang="zh-CN" sz="1400" b="1" dirty="0">
                <a:solidFill>
                  <a:srgbClr val="FF0000"/>
                </a:solidFill>
                <a:latin typeface="微软雅黑" panose="020B0503020204020204" charset="-122"/>
                <a:ea typeface="微软雅黑" panose="020B0503020204020204" charset="-122"/>
              </a:endParaRPr>
            </a:p>
          </p:txBody>
        </p:sp>
      </p:grpSp>
      <p:sp>
        <p:nvSpPr>
          <p:cNvPr id="348203" name="Rectangle 43"/>
          <p:cNvSpPr/>
          <p:nvPr/>
        </p:nvSpPr>
        <p:spPr>
          <a:xfrm>
            <a:off x="5378450" y="1851025"/>
            <a:ext cx="914400" cy="2438400"/>
          </a:xfrm>
          <a:prstGeom prst="rect">
            <a:avLst/>
          </a:prstGeom>
          <a:solidFill>
            <a:srgbClr val="E5FFF6"/>
          </a:solidFill>
          <a:ln w="9525" cap="flat" cmpd="sng">
            <a:solidFill>
              <a:srgbClr val="E5FFF6"/>
            </a:solidFill>
            <a:prstDash val="solid"/>
            <a:miter/>
            <a:headEnd type="none" w="med" len="med"/>
            <a:tailEnd type="none" w="med" len="med"/>
          </a:ln>
        </p:spPr>
        <p:txBody>
          <a:bodyPr wrap="none" anchor="ctr" anchorCtr="0"/>
          <a:p>
            <a:endParaRPr lang="zh-CN" altLang="en-US" sz="3600" b="1" dirty="0">
              <a:solidFill>
                <a:srgbClr val="000000"/>
              </a:solidFill>
              <a:latin typeface="微软雅黑" panose="020B0503020204020204" charset="-122"/>
              <a:ea typeface="微软雅黑" panose="020B0503020204020204" charset="-122"/>
            </a:endParaRPr>
          </a:p>
        </p:txBody>
      </p:sp>
      <p:grpSp>
        <p:nvGrpSpPr>
          <p:cNvPr id="11" name="Group 44"/>
          <p:cNvGrpSpPr/>
          <p:nvPr/>
        </p:nvGrpSpPr>
        <p:grpSpPr>
          <a:xfrm>
            <a:off x="4678363" y="2201863"/>
            <a:ext cx="2020887" cy="925512"/>
            <a:chOff x="2751" y="1493"/>
            <a:chExt cx="1273" cy="583"/>
          </a:xfrm>
        </p:grpSpPr>
        <p:grpSp>
          <p:nvGrpSpPr>
            <p:cNvPr id="15407" name="Group 45"/>
            <p:cNvGrpSpPr/>
            <p:nvPr/>
          </p:nvGrpSpPr>
          <p:grpSpPr>
            <a:xfrm rot="3270961">
              <a:off x="3664" y="1301"/>
              <a:ext cx="144" cy="576"/>
              <a:chOff x="3936" y="3216"/>
              <a:chExt cx="144" cy="576"/>
            </a:xfrm>
          </p:grpSpPr>
          <p:sp>
            <p:nvSpPr>
              <p:cNvPr id="15421" name="AutoShape 46"/>
              <p:cNvSpPr/>
              <p:nvPr/>
            </p:nvSpPr>
            <p:spPr>
              <a:xfrm>
                <a:off x="3936" y="3216"/>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sp>
            <p:nvSpPr>
              <p:cNvPr id="15422" name="AutoShape 47"/>
              <p:cNvSpPr/>
              <p:nvPr/>
            </p:nvSpPr>
            <p:spPr>
              <a:xfrm>
                <a:off x="3936" y="3408"/>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sp>
            <p:nvSpPr>
              <p:cNvPr id="15423" name="AutoShape 48"/>
              <p:cNvSpPr/>
              <p:nvPr/>
            </p:nvSpPr>
            <p:spPr>
              <a:xfrm>
                <a:off x="3936" y="3600"/>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grpSp>
        <p:sp>
          <p:nvSpPr>
            <p:cNvPr id="15408" name="AutoShape 49"/>
            <p:cNvSpPr/>
            <p:nvPr/>
          </p:nvSpPr>
          <p:spPr>
            <a:xfrm rot="3270961">
              <a:off x="3253" y="1809"/>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09" name="AutoShape 50"/>
            <p:cNvSpPr/>
            <p:nvPr/>
          </p:nvSpPr>
          <p:spPr>
            <a:xfrm rot="3270961">
              <a:off x="3370" y="172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10" name="AutoShape 51"/>
            <p:cNvSpPr/>
            <p:nvPr/>
          </p:nvSpPr>
          <p:spPr>
            <a:xfrm rot="-6316902">
              <a:off x="3075" y="1642"/>
              <a:ext cx="144" cy="144"/>
            </a:xfrm>
            <a:prstGeom prst="triangle">
              <a:avLst>
                <a:gd name="adj" fmla="val 50671"/>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11" name="AutoShape 52"/>
            <p:cNvSpPr/>
            <p:nvPr/>
          </p:nvSpPr>
          <p:spPr>
            <a:xfrm rot="-5608116">
              <a:off x="3231" y="1530"/>
              <a:ext cx="144" cy="144"/>
            </a:xfrm>
            <a:prstGeom prst="triangle">
              <a:avLst>
                <a:gd name="adj" fmla="val 2392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12" name="Oval 53"/>
            <p:cNvSpPr/>
            <p:nvPr/>
          </p:nvSpPr>
          <p:spPr>
            <a:xfrm rot="3270961" flipV="1">
              <a:off x="2751" y="1932"/>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15413" name="Oval 54"/>
            <p:cNvSpPr/>
            <p:nvPr/>
          </p:nvSpPr>
          <p:spPr>
            <a:xfrm rot="3270961" flipV="1">
              <a:off x="2868" y="184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Ｎ</a:t>
              </a:r>
              <a:endParaRPr lang="zh-CN" altLang="en-US" sz="1000" b="1" dirty="0">
                <a:solidFill>
                  <a:srgbClr val="000000"/>
                </a:solidFill>
                <a:latin typeface="微软雅黑" panose="020B0503020204020204" charset="-122"/>
                <a:ea typeface="微软雅黑" panose="020B0503020204020204" charset="-122"/>
              </a:endParaRPr>
            </a:p>
          </p:txBody>
        </p:sp>
        <p:sp>
          <p:nvSpPr>
            <p:cNvPr id="15414" name="AutoShape 55"/>
            <p:cNvSpPr/>
            <p:nvPr/>
          </p:nvSpPr>
          <p:spPr>
            <a:xfrm rot="3270961">
              <a:off x="3108" y="1854"/>
              <a:ext cx="144" cy="144"/>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nvGrpSpPr>
            <p:cNvPr id="15415" name="Group 56"/>
            <p:cNvGrpSpPr/>
            <p:nvPr/>
          </p:nvGrpSpPr>
          <p:grpSpPr>
            <a:xfrm rot="3270961">
              <a:off x="2971" y="1421"/>
              <a:ext cx="336" cy="480"/>
              <a:chOff x="384" y="2496"/>
              <a:chExt cx="336" cy="480"/>
            </a:xfrm>
          </p:grpSpPr>
          <p:sp>
            <p:nvSpPr>
              <p:cNvPr id="15416" name="AutoShape 57"/>
              <p:cNvSpPr/>
              <p:nvPr/>
            </p:nvSpPr>
            <p:spPr>
              <a:xfrm>
                <a:off x="576" y="283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nvGrpSpPr>
              <p:cNvPr id="15417" name="Group 58"/>
              <p:cNvGrpSpPr/>
              <p:nvPr/>
            </p:nvGrpSpPr>
            <p:grpSpPr>
              <a:xfrm>
                <a:off x="384" y="2496"/>
                <a:ext cx="240" cy="432"/>
                <a:chOff x="384" y="2496"/>
                <a:chExt cx="240" cy="432"/>
              </a:xfrm>
            </p:grpSpPr>
            <p:sp>
              <p:nvSpPr>
                <p:cNvPr id="15418" name="AutoShape 59"/>
                <p:cNvSpPr/>
                <p:nvPr/>
              </p:nvSpPr>
              <p:spPr>
                <a:xfrm>
                  <a:off x="480" y="2784"/>
                  <a:ext cx="144" cy="144"/>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19" name="AutoShape 60"/>
                <p:cNvSpPr/>
                <p:nvPr/>
              </p:nvSpPr>
              <p:spPr>
                <a:xfrm>
                  <a:off x="384" y="2640"/>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420" name="AutoShape 61"/>
                <p:cNvSpPr/>
                <p:nvPr/>
              </p:nvSpPr>
              <p:spPr>
                <a:xfrm>
                  <a:off x="384" y="249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grpSp>
        </p:grpSp>
      </p:grpSp>
      <p:grpSp>
        <p:nvGrpSpPr>
          <p:cNvPr id="15" name="Group 62"/>
          <p:cNvGrpSpPr/>
          <p:nvPr/>
        </p:nvGrpSpPr>
        <p:grpSpPr>
          <a:xfrm>
            <a:off x="5721350" y="4251325"/>
            <a:ext cx="228600" cy="838200"/>
            <a:chOff x="2448" y="2784"/>
            <a:chExt cx="144" cy="528"/>
          </a:xfrm>
        </p:grpSpPr>
        <p:sp>
          <p:nvSpPr>
            <p:cNvPr id="15404" name="AutoShape 63"/>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zh-CN" altLang="en-US" sz="800" b="1" dirty="0">
                  <a:solidFill>
                    <a:srgbClr val="000000"/>
                  </a:solidFill>
                  <a:latin typeface="微软雅黑" panose="020B0503020204020204" charset="-122"/>
                  <a:ea typeface="微软雅黑" panose="020B0503020204020204" charset="-122"/>
                </a:rPr>
                <a:t>多</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萜</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醇</a:t>
              </a:r>
              <a:endParaRPr lang="zh-CN" altLang="en-US" sz="800" b="1" dirty="0">
                <a:solidFill>
                  <a:srgbClr val="000000"/>
                </a:solidFill>
                <a:latin typeface="微软雅黑" panose="020B0503020204020204" charset="-122"/>
                <a:ea typeface="微软雅黑" panose="020B0503020204020204" charset="-122"/>
              </a:endParaRPr>
            </a:p>
          </p:txBody>
        </p:sp>
        <p:sp>
          <p:nvSpPr>
            <p:cNvPr id="15405" name="Oval 64"/>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sp>
          <p:nvSpPr>
            <p:cNvPr id="15406" name="Oval 65"/>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grpSp>
      <p:sp>
        <p:nvSpPr>
          <p:cNvPr id="15382" name="Text Box 66"/>
          <p:cNvSpPr txBox="1"/>
          <p:nvPr/>
        </p:nvSpPr>
        <p:spPr>
          <a:xfrm>
            <a:off x="6407150" y="2727325"/>
            <a:ext cx="1981200" cy="519113"/>
          </a:xfrm>
          <a:prstGeom prst="rect">
            <a:avLst/>
          </a:prstGeom>
          <a:noFill/>
          <a:ln w="9525">
            <a:noFill/>
          </a:ln>
        </p:spPr>
        <p:txBody>
          <a:bodyPr>
            <a:spAutoFit/>
          </a:bodyPr>
          <a:p>
            <a:r>
              <a:rPr lang="zh-CN" altLang="en-US" sz="2800" b="1" dirty="0">
                <a:solidFill>
                  <a:srgbClr val="000000"/>
                </a:solidFill>
                <a:latin typeface="微软雅黑" panose="020B0503020204020204" charset="-122"/>
                <a:ea typeface="微软雅黑" panose="020B0503020204020204" charset="-122"/>
              </a:rPr>
              <a:t>　</a:t>
            </a:r>
            <a:r>
              <a:rPr lang="en-US" altLang="zh-CN" sz="2800" b="1" dirty="0">
                <a:solidFill>
                  <a:srgbClr val="000000"/>
                </a:solidFill>
                <a:latin typeface="微软雅黑" panose="020B0503020204020204" charset="-122"/>
                <a:ea typeface="微软雅黑" panose="020B0503020204020204" charset="-122"/>
              </a:rPr>
              <a:t>rER</a:t>
            </a:r>
            <a:r>
              <a:rPr lang="zh-CN" altLang="en-US" sz="2800" b="1" dirty="0">
                <a:solidFill>
                  <a:srgbClr val="000000"/>
                </a:solidFill>
                <a:latin typeface="微软雅黑" panose="020B0503020204020204" charset="-122"/>
                <a:ea typeface="微软雅黑" panose="020B0503020204020204" charset="-122"/>
              </a:rPr>
              <a:t>腔</a:t>
            </a:r>
            <a:endParaRPr lang="zh-CN" altLang="en-US" sz="2800" b="1" dirty="0">
              <a:solidFill>
                <a:srgbClr val="000000"/>
              </a:solidFill>
              <a:latin typeface="微软雅黑" panose="020B0503020204020204" charset="-122"/>
              <a:ea typeface="微软雅黑" panose="020B0503020204020204" charset="-122"/>
            </a:endParaRPr>
          </a:p>
        </p:txBody>
      </p:sp>
      <p:sp>
        <p:nvSpPr>
          <p:cNvPr id="15383" name="Text Box 67"/>
          <p:cNvSpPr txBox="1"/>
          <p:nvPr/>
        </p:nvSpPr>
        <p:spPr>
          <a:xfrm>
            <a:off x="4654550" y="1203325"/>
            <a:ext cx="1524000" cy="366713"/>
          </a:xfrm>
          <a:prstGeom prst="rect">
            <a:avLst/>
          </a:prstGeom>
          <a:noFill/>
          <a:ln w="9525">
            <a:noFill/>
          </a:ln>
        </p:spPr>
        <p:txBody>
          <a:bodyPr>
            <a:spAutoFit/>
          </a:bodyPr>
          <a:p>
            <a:r>
              <a:rPr lang="en-US" altLang="zh-CN" b="1" dirty="0">
                <a:solidFill>
                  <a:srgbClr val="000000"/>
                </a:solidFill>
                <a:latin typeface="微软雅黑" panose="020B0503020204020204" charset="-122"/>
                <a:ea typeface="微软雅黑" panose="020B0503020204020204" charset="-122"/>
              </a:rPr>
              <a:t>rER</a:t>
            </a:r>
            <a:r>
              <a:rPr lang="zh-CN" altLang="en-US" b="1" dirty="0">
                <a:solidFill>
                  <a:srgbClr val="000000"/>
                </a:solidFill>
                <a:latin typeface="微软雅黑" panose="020B0503020204020204" charset="-122"/>
                <a:ea typeface="微软雅黑" panose="020B0503020204020204" charset="-122"/>
              </a:rPr>
              <a:t>膜</a:t>
            </a:r>
            <a:endParaRPr lang="zh-CN" altLang="en-US" b="1" dirty="0">
              <a:solidFill>
                <a:srgbClr val="000000"/>
              </a:solidFill>
              <a:latin typeface="微软雅黑" panose="020B0503020204020204" charset="-122"/>
              <a:ea typeface="微软雅黑" panose="020B0503020204020204" charset="-122"/>
            </a:endParaRPr>
          </a:p>
        </p:txBody>
      </p:sp>
      <p:grpSp>
        <p:nvGrpSpPr>
          <p:cNvPr id="16" name="Group 68"/>
          <p:cNvGrpSpPr/>
          <p:nvPr/>
        </p:nvGrpSpPr>
        <p:grpSpPr>
          <a:xfrm rot="1102435" flipV="1">
            <a:off x="2573338" y="4672013"/>
            <a:ext cx="2309812" cy="906462"/>
            <a:chOff x="257" y="490"/>
            <a:chExt cx="1348" cy="614"/>
          </a:xfrm>
        </p:grpSpPr>
        <p:sp>
          <p:nvSpPr>
            <p:cNvPr id="15401" name="Oval 69"/>
            <p:cNvSpPr/>
            <p:nvPr/>
          </p:nvSpPr>
          <p:spPr>
            <a:xfrm>
              <a:off x="576" y="672"/>
              <a:ext cx="624" cy="432"/>
            </a:xfrm>
            <a:prstGeom prst="ellipse">
              <a:avLst/>
            </a:prstGeom>
            <a:solidFill>
              <a:srgbClr val="5DFFD5"/>
            </a:solidFill>
            <a:ln w="9525" cap="flat" cmpd="sng">
              <a:solidFill>
                <a:schemeClr val="tx1"/>
              </a:solidFill>
              <a:prstDash val="solid"/>
              <a:headEnd type="none" w="med" len="med"/>
              <a:tailEnd type="none" w="med" len="med"/>
            </a:ln>
          </p:spPr>
          <p:txBody>
            <a:bodyPr wrap="none" anchor="ctr" anchorCtr="0"/>
            <a:p>
              <a:pPr algn="ctr"/>
              <a:r>
                <a:rPr lang="zh-CN" altLang="en-US" sz="1600" b="1" dirty="0">
                  <a:solidFill>
                    <a:srgbClr val="FF0000"/>
                  </a:solidFill>
                  <a:latin typeface="微软雅黑" panose="020B0503020204020204" charset="-122"/>
                  <a:ea typeface="微软雅黑" panose="020B0503020204020204" charset="-122"/>
                </a:rPr>
                <a:t>核糖体</a:t>
              </a:r>
              <a:endParaRPr lang="zh-CN" altLang="en-US" sz="1600" b="1" dirty="0">
                <a:solidFill>
                  <a:srgbClr val="FF0000"/>
                </a:solidFill>
                <a:latin typeface="微软雅黑" panose="020B0503020204020204" charset="-122"/>
                <a:ea typeface="微软雅黑" panose="020B0503020204020204" charset="-122"/>
              </a:endParaRPr>
            </a:p>
          </p:txBody>
        </p:sp>
        <p:sp>
          <p:nvSpPr>
            <p:cNvPr id="15402" name="Oval 70"/>
            <p:cNvSpPr/>
            <p:nvPr/>
          </p:nvSpPr>
          <p:spPr>
            <a:xfrm>
              <a:off x="672" y="528"/>
              <a:ext cx="384" cy="192"/>
            </a:xfrm>
            <a:prstGeom prst="ellipse">
              <a:avLst/>
            </a:prstGeom>
            <a:solidFill>
              <a:srgbClr val="5DFFD5"/>
            </a:solidFill>
            <a:ln w="9525" cap="flat" cmpd="sng">
              <a:solidFill>
                <a:schemeClr val="tx1"/>
              </a:solidFill>
              <a:prstDash val="solid"/>
              <a:headEnd type="none" w="med" len="med"/>
              <a:tailEnd type="none" w="med" len="med"/>
            </a:ln>
          </p:spPr>
          <p:txBody>
            <a:bodyPr wrap="none" anchor="ctr" anchorCtr="0"/>
            <a:p>
              <a:endParaRPr lang="zh-CN" altLang="en-US" sz="3600" b="1" dirty="0">
                <a:solidFill>
                  <a:srgbClr val="000000"/>
                </a:solidFill>
                <a:latin typeface="微软雅黑" panose="020B0503020204020204" charset="-122"/>
                <a:ea typeface="微软雅黑" panose="020B0503020204020204" charset="-122"/>
              </a:endParaRPr>
            </a:p>
          </p:txBody>
        </p:sp>
        <p:sp>
          <p:nvSpPr>
            <p:cNvPr id="15403" name="Freeform 71"/>
            <p:cNvSpPr/>
            <p:nvPr/>
          </p:nvSpPr>
          <p:spPr>
            <a:xfrm>
              <a:off x="257" y="490"/>
              <a:ext cx="1348" cy="221"/>
            </a:xfrm>
            <a:custGeom>
              <a:avLst/>
              <a:gdLst>
                <a:gd name="txL" fmla="*/ 0 w 1348"/>
                <a:gd name="txT" fmla="*/ 0 h 221"/>
                <a:gd name="txR" fmla="*/ 1348 w 1348"/>
                <a:gd name="txB" fmla="*/ 221 h 221"/>
              </a:gdLst>
              <a:ahLst/>
              <a:cxnLst>
                <a:cxn ang="0">
                  <a:pos x="0" y="12"/>
                </a:cxn>
                <a:cxn ang="0">
                  <a:pos x="282" y="147"/>
                </a:cxn>
                <a:cxn ang="0">
                  <a:pos x="601" y="221"/>
                </a:cxn>
                <a:cxn ang="0">
                  <a:pos x="956" y="172"/>
                </a:cxn>
                <a:cxn ang="0">
                  <a:pos x="1348" y="0"/>
                </a:cxn>
              </a:cxnLst>
              <a:rect l="txL" t="txT" r="txR" b="txB"/>
              <a:pathLst>
                <a:path w="1348" h="221">
                  <a:moveTo>
                    <a:pt x="0" y="12"/>
                  </a:moveTo>
                  <a:lnTo>
                    <a:pt x="282" y="147"/>
                  </a:lnTo>
                  <a:lnTo>
                    <a:pt x="601" y="221"/>
                  </a:lnTo>
                  <a:lnTo>
                    <a:pt x="956" y="172"/>
                  </a:lnTo>
                  <a:lnTo>
                    <a:pt x="1348" y="0"/>
                  </a:lnTo>
                </a:path>
              </a:pathLst>
            </a:custGeom>
            <a:noFill/>
            <a:ln w="57150" cap="flat" cmpd="sng">
              <a:solidFill>
                <a:srgbClr val="663300">
                  <a:alpha val="100000"/>
                </a:srgbClr>
              </a:solidFill>
              <a:prstDash val="solid"/>
              <a:round/>
              <a:headEnd type="none" w="med" len="med"/>
              <a:tailEnd type="none" w="med" len="med"/>
            </a:ln>
          </p:spPr>
          <p:txBody>
            <a:bodyPr/>
            <a:p>
              <a:endParaRPr lang="zh-CN" altLang="en-US"/>
            </a:p>
          </p:txBody>
        </p:sp>
      </p:grpSp>
      <p:grpSp>
        <p:nvGrpSpPr>
          <p:cNvPr id="17" name="Group 72"/>
          <p:cNvGrpSpPr/>
          <p:nvPr/>
        </p:nvGrpSpPr>
        <p:grpSpPr>
          <a:xfrm>
            <a:off x="468313" y="122238"/>
            <a:ext cx="2447925" cy="457200"/>
            <a:chOff x="144" y="109"/>
            <a:chExt cx="1261" cy="288"/>
          </a:xfrm>
        </p:grpSpPr>
        <p:grpSp>
          <p:nvGrpSpPr>
            <p:cNvPr id="15396" name="Group 73"/>
            <p:cNvGrpSpPr/>
            <p:nvPr/>
          </p:nvGrpSpPr>
          <p:grpSpPr>
            <a:xfrm rot="-5400000" flipH="1">
              <a:off x="336" y="48"/>
              <a:ext cx="144" cy="528"/>
              <a:chOff x="2448" y="2784"/>
              <a:chExt cx="144" cy="528"/>
            </a:xfrm>
          </p:grpSpPr>
          <p:sp>
            <p:nvSpPr>
              <p:cNvPr id="15398" name="AutoShape 74"/>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zh-CN" altLang="en-US" sz="800" b="1" dirty="0">
                    <a:solidFill>
                      <a:srgbClr val="000000"/>
                    </a:solidFill>
                    <a:latin typeface="微软雅黑" panose="020B0503020204020204" charset="-122"/>
                    <a:ea typeface="微软雅黑" panose="020B0503020204020204" charset="-122"/>
                  </a:rPr>
                  <a:t>多</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萜</a:t>
                </a:r>
                <a:endParaRPr lang="zh-CN" altLang="en-US" sz="800" b="1" dirty="0">
                  <a:solidFill>
                    <a:srgbClr val="000000"/>
                  </a:solidFill>
                  <a:latin typeface="微软雅黑" panose="020B0503020204020204" charset="-122"/>
                  <a:ea typeface="微软雅黑" panose="020B0503020204020204" charset="-122"/>
                </a:endParaRPr>
              </a:p>
              <a:p>
                <a:pPr algn="ctr"/>
                <a:r>
                  <a:rPr lang="zh-CN" altLang="en-US" sz="800" b="1" dirty="0">
                    <a:solidFill>
                      <a:srgbClr val="000000"/>
                    </a:solidFill>
                    <a:latin typeface="微软雅黑" panose="020B0503020204020204" charset="-122"/>
                    <a:ea typeface="微软雅黑" panose="020B0503020204020204" charset="-122"/>
                  </a:rPr>
                  <a:t>醇</a:t>
                </a:r>
                <a:endParaRPr lang="zh-CN" altLang="en-US" sz="800" b="1" dirty="0">
                  <a:solidFill>
                    <a:srgbClr val="000000"/>
                  </a:solidFill>
                  <a:latin typeface="微软雅黑" panose="020B0503020204020204" charset="-122"/>
                  <a:ea typeface="微软雅黑" panose="020B0503020204020204" charset="-122"/>
                </a:endParaRPr>
              </a:p>
            </p:txBody>
          </p:sp>
          <p:sp>
            <p:nvSpPr>
              <p:cNvPr id="15399" name="Oval 75"/>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sp>
            <p:nvSpPr>
              <p:cNvPr id="15400" name="Oval 76"/>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p>
                <a:pPr algn="ctr"/>
                <a:r>
                  <a:rPr lang="en-US" altLang="zh-CN" sz="1000" b="1" dirty="0">
                    <a:solidFill>
                      <a:srgbClr val="000000"/>
                    </a:solidFill>
                    <a:latin typeface="微软雅黑" panose="020B0503020204020204" charset="-122"/>
                    <a:ea typeface="微软雅黑" panose="020B0503020204020204" charset="-122"/>
                  </a:rPr>
                  <a:t>p</a:t>
                </a:r>
                <a:endParaRPr lang="en-US" altLang="zh-CN" sz="1000" b="1" dirty="0">
                  <a:solidFill>
                    <a:srgbClr val="000000"/>
                  </a:solidFill>
                  <a:latin typeface="微软雅黑" panose="020B0503020204020204" charset="-122"/>
                  <a:ea typeface="微软雅黑" panose="020B0503020204020204" charset="-122"/>
                </a:endParaRPr>
              </a:p>
            </p:txBody>
          </p:sp>
        </p:grpSp>
        <p:sp>
          <p:nvSpPr>
            <p:cNvPr id="15397" name="Text Box 77"/>
            <p:cNvSpPr txBox="1"/>
            <p:nvPr/>
          </p:nvSpPr>
          <p:spPr>
            <a:xfrm>
              <a:off x="710" y="109"/>
              <a:ext cx="695" cy="288"/>
            </a:xfrm>
            <a:prstGeom prst="rect">
              <a:avLst/>
            </a:prstGeom>
            <a:noFill/>
            <a:ln w="9525">
              <a:noFill/>
            </a:ln>
          </p:spPr>
          <p:txBody>
            <a:bodyPr>
              <a:spAutoFit/>
            </a:bodyPr>
            <a:p>
              <a:r>
                <a:rPr lang="zh-CN" altLang="en-US" sz="2400" b="1" dirty="0">
                  <a:solidFill>
                    <a:srgbClr val="FF9933"/>
                  </a:solidFill>
                  <a:latin typeface="微软雅黑" panose="020B0503020204020204" charset="-122"/>
                  <a:ea typeface="微软雅黑" panose="020B0503020204020204" charset="-122"/>
                </a:rPr>
                <a:t>多萜醇</a:t>
              </a:r>
              <a:endParaRPr lang="zh-CN" altLang="en-US" sz="2400" b="1" dirty="0">
                <a:solidFill>
                  <a:srgbClr val="FF9933"/>
                </a:solidFill>
                <a:latin typeface="微软雅黑" panose="020B0503020204020204" charset="-122"/>
                <a:ea typeface="微软雅黑" panose="020B0503020204020204" charset="-122"/>
              </a:endParaRPr>
            </a:p>
          </p:txBody>
        </p:sp>
      </p:grpSp>
      <p:grpSp>
        <p:nvGrpSpPr>
          <p:cNvPr id="19" name="Group 78"/>
          <p:cNvGrpSpPr/>
          <p:nvPr/>
        </p:nvGrpSpPr>
        <p:grpSpPr>
          <a:xfrm>
            <a:off x="612775" y="762000"/>
            <a:ext cx="2814638" cy="461963"/>
            <a:chOff x="384" y="438"/>
            <a:chExt cx="1479" cy="302"/>
          </a:xfrm>
        </p:grpSpPr>
        <p:sp>
          <p:nvSpPr>
            <p:cNvPr id="15394" name="Oval 79"/>
            <p:cNvSpPr/>
            <p:nvPr/>
          </p:nvSpPr>
          <p:spPr>
            <a:xfrm>
              <a:off x="384" y="52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p>
              <a:pPr algn="ctr"/>
              <a:r>
                <a:rPr lang="zh-CN" altLang="en-US" sz="1200" b="1" dirty="0">
                  <a:solidFill>
                    <a:srgbClr val="000000"/>
                  </a:solidFill>
                  <a:latin typeface="微软雅黑" panose="020B0503020204020204" charset="-122"/>
                  <a:ea typeface="微软雅黑" panose="020B0503020204020204" charset="-122"/>
                </a:rPr>
                <a:t>Ｎ</a:t>
              </a:r>
              <a:endParaRPr lang="zh-CN" altLang="en-US" sz="1200" b="1" dirty="0">
                <a:solidFill>
                  <a:srgbClr val="000000"/>
                </a:solidFill>
                <a:latin typeface="微软雅黑" panose="020B0503020204020204" charset="-122"/>
                <a:ea typeface="微软雅黑" panose="020B0503020204020204" charset="-122"/>
              </a:endParaRPr>
            </a:p>
          </p:txBody>
        </p:sp>
        <p:sp>
          <p:nvSpPr>
            <p:cNvPr id="15395" name="Text Box 80"/>
            <p:cNvSpPr txBox="1"/>
            <p:nvPr/>
          </p:nvSpPr>
          <p:spPr>
            <a:xfrm>
              <a:off x="576" y="438"/>
              <a:ext cx="1287" cy="302"/>
            </a:xfrm>
            <a:prstGeom prst="rect">
              <a:avLst/>
            </a:prstGeom>
            <a:noFill/>
            <a:ln w="9525">
              <a:noFill/>
            </a:ln>
          </p:spPr>
          <p:txBody>
            <a:bodyPr wrap="none">
              <a:spAutoFit/>
            </a:bodyPr>
            <a:p>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乙酰葡萄糖胺</a:t>
              </a:r>
              <a:endParaRPr lang="zh-CN" altLang="en-US" sz="2400" b="1" dirty="0">
                <a:solidFill>
                  <a:srgbClr val="000000"/>
                </a:solidFill>
                <a:latin typeface="微软雅黑" panose="020B0503020204020204" charset="-122"/>
                <a:ea typeface="微软雅黑" panose="020B0503020204020204" charset="-122"/>
              </a:endParaRPr>
            </a:p>
          </p:txBody>
        </p:sp>
      </p:grpSp>
      <p:grpSp>
        <p:nvGrpSpPr>
          <p:cNvPr id="20" name="Group 81"/>
          <p:cNvGrpSpPr/>
          <p:nvPr/>
        </p:nvGrpSpPr>
        <p:grpSpPr>
          <a:xfrm>
            <a:off x="593725" y="1316038"/>
            <a:ext cx="1746250" cy="457200"/>
            <a:chOff x="192" y="624"/>
            <a:chExt cx="788" cy="288"/>
          </a:xfrm>
        </p:grpSpPr>
        <p:sp>
          <p:nvSpPr>
            <p:cNvPr id="15392" name="AutoShape 82"/>
            <p:cNvSpPr/>
            <p:nvPr/>
          </p:nvSpPr>
          <p:spPr>
            <a:xfrm flipV="1">
              <a:off x="192" y="67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p>
              <a:pPr algn="ctr"/>
              <a:r>
                <a:rPr lang="zh-CN" altLang="en-US" sz="1000" b="1" dirty="0">
                  <a:solidFill>
                    <a:srgbClr val="000000"/>
                  </a:solidFill>
                  <a:latin typeface="微软雅黑" panose="020B0503020204020204" charset="-122"/>
                  <a:ea typeface="微软雅黑" panose="020B0503020204020204" charset="-122"/>
                </a:rPr>
                <a:t>甘</a:t>
              </a:r>
              <a:endParaRPr lang="zh-CN" altLang="en-US" sz="1000" b="1" dirty="0">
                <a:solidFill>
                  <a:srgbClr val="000000"/>
                </a:solidFill>
                <a:latin typeface="微软雅黑" panose="020B0503020204020204" charset="-122"/>
                <a:ea typeface="微软雅黑" panose="020B0503020204020204" charset="-122"/>
              </a:endParaRPr>
            </a:p>
          </p:txBody>
        </p:sp>
        <p:sp>
          <p:nvSpPr>
            <p:cNvPr id="15393" name="Text Box 83"/>
            <p:cNvSpPr txBox="1"/>
            <p:nvPr/>
          </p:nvSpPr>
          <p:spPr>
            <a:xfrm>
              <a:off x="384" y="624"/>
              <a:ext cx="596" cy="288"/>
            </a:xfrm>
            <a:prstGeom prst="rect">
              <a:avLst/>
            </a:prstGeom>
            <a:noFill/>
            <a:ln w="9525">
              <a:noFill/>
            </a:ln>
          </p:spPr>
          <p:txBody>
            <a:bodyPr>
              <a:spAutoFit/>
            </a:bodyPr>
            <a:p>
              <a:r>
                <a:rPr lang="zh-CN" altLang="en-US" sz="2400" b="1" dirty="0">
                  <a:solidFill>
                    <a:srgbClr val="99FF33"/>
                  </a:solidFill>
                  <a:latin typeface="微软雅黑" panose="020B0503020204020204" charset="-122"/>
                  <a:ea typeface="微软雅黑" panose="020B0503020204020204" charset="-122"/>
                </a:rPr>
                <a:t>甘露糖</a:t>
              </a:r>
              <a:endParaRPr lang="zh-CN" altLang="en-US" sz="2400" b="1" dirty="0">
                <a:solidFill>
                  <a:srgbClr val="99FF33"/>
                </a:solidFill>
                <a:latin typeface="微软雅黑" panose="020B0503020204020204" charset="-122"/>
                <a:ea typeface="微软雅黑" panose="020B0503020204020204" charset="-122"/>
              </a:endParaRPr>
            </a:p>
          </p:txBody>
        </p:sp>
      </p:grpSp>
      <p:grpSp>
        <p:nvGrpSpPr>
          <p:cNvPr id="21" name="Group 84"/>
          <p:cNvGrpSpPr/>
          <p:nvPr/>
        </p:nvGrpSpPr>
        <p:grpSpPr>
          <a:xfrm>
            <a:off x="539750" y="1963738"/>
            <a:ext cx="1873250" cy="457200"/>
            <a:chOff x="192" y="902"/>
            <a:chExt cx="791" cy="288"/>
          </a:xfrm>
        </p:grpSpPr>
        <p:sp>
          <p:nvSpPr>
            <p:cNvPr id="15390" name="AutoShape 85"/>
            <p:cNvSpPr/>
            <p:nvPr/>
          </p:nvSpPr>
          <p:spPr>
            <a:xfrm>
              <a:off x="192" y="912"/>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p>
              <a:pPr algn="ctr"/>
              <a:r>
                <a:rPr lang="zh-CN" altLang="en-US" sz="1000" b="1" dirty="0">
                  <a:solidFill>
                    <a:srgbClr val="000000"/>
                  </a:solidFill>
                  <a:latin typeface="微软雅黑" panose="020B0503020204020204" charset="-122"/>
                  <a:ea typeface="微软雅黑" panose="020B0503020204020204" charset="-122"/>
                </a:rPr>
                <a:t>葡</a:t>
              </a:r>
              <a:endParaRPr lang="zh-CN" altLang="en-US" sz="1000" b="1" dirty="0">
                <a:solidFill>
                  <a:srgbClr val="000000"/>
                </a:solidFill>
                <a:latin typeface="微软雅黑" panose="020B0503020204020204" charset="-122"/>
                <a:ea typeface="微软雅黑" panose="020B0503020204020204" charset="-122"/>
              </a:endParaRPr>
            </a:p>
          </p:txBody>
        </p:sp>
        <p:sp>
          <p:nvSpPr>
            <p:cNvPr id="15391" name="Text Box 86"/>
            <p:cNvSpPr txBox="1"/>
            <p:nvPr/>
          </p:nvSpPr>
          <p:spPr>
            <a:xfrm>
              <a:off x="384" y="902"/>
              <a:ext cx="599" cy="288"/>
            </a:xfrm>
            <a:prstGeom prst="rect">
              <a:avLst/>
            </a:prstGeom>
            <a:noFill/>
            <a:ln w="9525">
              <a:noFill/>
            </a:ln>
          </p:spPr>
          <p:txBody>
            <a:bodyPr>
              <a:spAutoFit/>
            </a:bodyPr>
            <a:p>
              <a:r>
                <a:rPr lang="zh-CN" altLang="en-US" sz="2400" b="1" dirty="0">
                  <a:solidFill>
                    <a:srgbClr val="FF66FF"/>
                  </a:solidFill>
                  <a:latin typeface="微软雅黑" panose="020B0503020204020204" charset="-122"/>
                  <a:ea typeface="微软雅黑" panose="020B0503020204020204" charset="-122"/>
                </a:rPr>
                <a:t>葡萄糖</a:t>
              </a:r>
              <a:endParaRPr lang="zh-CN" altLang="en-US" sz="2400" b="1" dirty="0">
                <a:solidFill>
                  <a:srgbClr val="FF66FF"/>
                </a:solidFill>
                <a:latin typeface="微软雅黑" panose="020B0503020204020204" charset="-122"/>
                <a:ea typeface="微软雅黑" panose="020B0503020204020204" charset="-122"/>
              </a:endParaRPr>
            </a:p>
          </p:txBody>
        </p:sp>
      </p:grpSp>
      <p:sp>
        <p:nvSpPr>
          <p:cNvPr id="348247" name="AutoShape 87"/>
          <p:cNvSpPr/>
          <p:nvPr/>
        </p:nvSpPr>
        <p:spPr>
          <a:xfrm>
            <a:off x="4349750" y="4479925"/>
            <a:ext cx="1397000" cy="293688"/>
          </a:xfrm>
          <a:prstGeom prst="roundRect">
            <a:avLst>
              <a:gd name="adj" fmla="val 16667"/>
            </a:avLst>
          </a:prstGeom>
          <a:solidFill>
            <a:srgbClr val="FFD291"/>
          </a:solidFill>
          <a:ln w="9525" cap="flat" cmpd="sng">
            <a:solidFill>
              <a:schemeClr val="tx1"/>
            </a:solidFill>
            <a:prstDash val="solid"/>
            <a:headEnd type="none" w="med" len="med"/>
            <a:tailEnd type="none" w="med" len="med"/>
          </a:ln>
        </p:spPr>
        <p:txBody>
          <a:bodyPr wrap="none" anchor="ctr" anchorCtr="0"/>
          <a:p>
            <a:pPr algn="ctr"/>
            <a:r>
              <a:rPr lang="zh-CN" altLang="en-US" sz="1600" b="1" dirty="0">
                <a:solidFill>
                  <a:srgbClr val="FF0000"/>
                </a:solidFill>
                <a:latin typeface="微软雅黑" panose="020B0503020204020204" charset="-122"/>
                <a:ea typeface="微软雅黑" panose="020B0503020204020204" charset="-122"/>
              </a:rPr>
              <a:t>糖基转移酶</a:t>
            </a:r>
            <a:endParaRPr lang="zh-CN" altLang="en-US" sz="1600" b="1" dirty="0">
              <a:solidFill>
                <a:srgbClr val="FF0000"/>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48169"/>
                                        </p:tgtEl>
                                        <p:attrNameLst>
                                          <p:attrName>style.visibility</p:attrName>
                                        </p:attrNameLst>
                                      </p:cBhvr>
                                      <p:to>
                                        <p:strVal val="visible"/>
                                      </p:to>
                                    </p:set>
                                    <p:animEffect transition="in" filter="slide(fromBottom)">
                                      <p:cBhvr>
                                        <p:cTn id="12" dur="500"/>
                                        <p:tgtEl>
                                          <p:spTgt spid="34816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12" presetClass="entr" presetSubtype="4" fill="hold" grpId="0" nodeType="afterEffect">
                                  <p:stCondLst>
                                    <p:cond delay="0"/>
                                  </p:stCondLst>
                                  <p:childTnLst>
                                    <p:set>
                                      <p:cBhvr>
                                        <p:cTn id="19" dur="1" fill="hold">
                                          <p:stCondLst>
                                            <p:cond delay="0"/>
                                          </p:stCondLst>
                                        </p:cTn>
                                        <p:tgtEl>
                                          <p:spTgt spid="348170"/>
                                        </p:tgtEl>
                                        <p:attrNameLst>
                                          <p:attrName>style.visibility</p:attrName>
                                        </p:attrNameLst>
                                      </p:cBhvr>
                                      <p:to>
                                        <p:strVal val="visible"/>
                                      </p:to>
                                    </p:set>
                                    <p:animEffect transition="in" filter="slide(fromBottom)">
                                      <p:cBhvr>
                                        <p:cTn id="20" dur="500"/>
                                        <p:tgtEl>
                                          <p:spTgt spid="34817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animEffect transition="in" filter="slide(fromBottom)">
                                      <p:cBhvr>
                                        <p:cTn id="25" dur="500"/>
                                        <p:tgtEl>
                                          <p:spTgt spid="1536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15367"/>
                                        </p:tgtEl>
                                        <p:attrNameLst>
                                          <p:attrName>style.visibility</p:attrName>
                                        </p:attrNameLst>
                                      </p:cBhvr>
                                      <p:to>
                                        <p:strVal val="visible"/>
                                      </p:to>
                                    </p:set>
                                    <p:animEffect transition="in" filter="slide(fromBottom)">
                                      <p:cBhvr>
                                        <p:cTn id="33" dur="500"/>
                                        <p:tgtEl>
                                          <p:spTgt spid="15367"/>
                                        </p:tgtEl>
                                      </p:cBhvr>
                                    </p:animEffect>
                                  </p:childTnLst>
                                </p:cTn>
                              </p:par>
                            </p:childTnLst>
                          </p:cTn>
                        </p:par>
                        <p:par>
                          <p:cTn id="34" fill="hold">
                            <p:stCondLst>
                              <p:cond delay="1500"/>
                            </p:stCondLst>
                            <p:childTnLst>
                              <p:par>
                                <p:cTn id="35" presetID="12" presetClass="entr" presetSubtype="4" fill="hold" grpId="0" nodeType="afterEffect">
                                  <p:stCondLst>
                                    <p:cond delay="0"/>
                                  </p:stCondLst>
                                  <p:childTnLst>
                                    <p:set>
                                      <p:cBhvr>
                                        <p:cTn id="36" dur="1" fill="hold">
                                          <p:stCondLst>
                                            <p:cond delay="0"/>
                                          </p:stCondLst>
                                        </p:cTn>
                                        <p:tgtEl>
                                          <p:spTgt spid="15369"/>
                                        </p:tgtEl>
                                        <p:attrNameLst>
                                          <p:attrName>style.visibility</p:attrName>
                                        </p:attrNameLst>
                                      </p:cBhvr>
                                      <p:to>
                                        <p:strVal val="visible"/>
                                      </p:to>
                                    </p:set>
                                    <p:animEffect transition="in" filter="slide(fromBottom)">
                                      <p:cBhvr>
                                        <p:cTn id="37" dur="500"/>
                                        <p:tgtEl>
                                          <p:spTgt spid="15369"/>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15370"/>
                                        </p:tgtEl>
                                        <p:attrNameLst>
                                          <p:attrName>style.visibility</p:attrName>
                                        </p:attrNameLst>
                                      </p:cBhvr>
                                      <p:to>
                                        <p:strVal val="visible"/>
                                      </p:to>
                                    </p:set>
                                    <p:animEffect transition="in" filter="slide(fromBottom)">
                                      <p:cBhvr>
                                        <p:cTn id="41" dur="500"/>
                                        <p:tgtEl>
                                          <p:spTgt spid="15370"/>
                                        </p:tgtEl>
                                      </p:cBhvr>
                                    </p:animEffect>
                                  </p:childTnLst>
                                </p:cTn>
                              </p:par>
                            </p:childTnLst>
                          </p:cTn>
                        </p:par>
                        <p:par>
                          <p:cTn id="42" fill="hold">
                            <p:stCondLst>
                              <p:cond delay="2500"/>
                            </p:stCondLst>
                            <p:childTnLst>
                              <p:par>
                                <p:cTn id="43" presetID="12" presetClass="entr" presetSubtype="4" fill="hold" grpId="0" nodeType="afterEffect">
                                  <p:stCondLst>
                                    <p:cond delay="0"/>
                                  </p:stCondLst>
                                  <p:childTnLst>
                                    <p:set>
                                      <p:cBhvr>
                                        <p:cTn id="44" dur="1" fill="hold">
                                          <p:stCondLst>
                                            <p:cond delay="0"/>
                                          </p:stCondLst>
                                        </p:cTn>
                                        <p:tgtEl>
                                          <p:spTgt spid="15368"/>
                                        </p:tgtEl>
                                        <p:attrNameLst>
                                          <p:attrName>style.visibility</p:attrName>
                                        </p:attrNameLst>
                                      </p:cBhvr>
                                      <p:to>
                                        <p:strVal val="visible"/>
                                      </p:to>
                                    </p:set>
                                    <p:animEffect transition="in" filter="slide(fromBottom)">
                                      <p:cBhvr>
                                        <p:cTn id="45" dur="500"/>
                                        <p:tgtEl>
                                          <p:spTgt spid="1536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48184"/>
                                        </p:tgtEl>
                                        <p:attrNameLst>
                                          <p:attrName>style.visibility</p:attrName>
                                        </p:attrNameLst>
                                      </p:cBhvr>
                                      <p:to>
                                        <p:strVal val="visible"/>
                                      </p:to>
                                    </p:set>
                                    <p:animEffect transition="in" filter="dissolve">
                                      <p:cBhvr>
                                        <p:cTn id="50" dur="500"/>
                                        <p:tgtEl>
                                          <p:spTgt spid="348184"/>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dissolv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15374"/>
                                        </p:tgtEl>
                                        <p:attrNameLst>
                                          <p:attrName>style.visibility</p:attrName>
                                        </p:attrNameLst>
                                      </p:cBhvr>
                                      <p:to>
                                        <p:strVal val="visible"/>
                                      </p:to>
                                    </p:set>
                                    <p:animEffect transition="in" filter="slide(fromTop)">
                                      <p:cBhvr>
                                        <p:cTn id="59" dur="500"/>
                                        <p:tgtEl>
                                          <p:spTgt spid="15374"/>
                                        </p:tgtEl>
                                      </p:cBhvr>
                                    </p:animEffect>
                                  </p:childTnLst>
                                </p:cTn>
                              </p:par>
                            </p:childTnLst>
                          </p:cTn>
                        </p:par>
                        <p:par>
                          <p:cTn id="60" fill="hold">
                            <p:stCondLst>
                              <p:cond delay="500"/>
                            </p:stCondLst>
                            <p:childTnLst>
                              <p:par>
                                <p:cTn id="61" presetID="12" presetClass="entr" presetSubtype="1" fill="hold" grpId="0" nodeType="afterEffect">
                                  <p:stCondLst>
                                    <p:cond delay="0"/>
                                  </p:stCondLst>
                                  <p:childTnLst>
                                    <p:set>
                                      <p:cBhvr>
                                        <p:cTn id="62" dur="1" fill="hold">
                                          <p:stCondLst>
                                            <p:cond delay="0"/>
                                          </p:stCondLst>
                                        </p:cTn>
                                        <p:tgtEl>
                                          <p:spTgt spid="15375"/>
                                        </p:tgtEl>
                                        <p:attrNameLst>
                                          <p:attrName>style.visibility</p:attrName>
                                        </p:attrNameLst>
                                      </p:cBhvr>
                                      <p:to>
                                        <p:strVal val="visible"/>
                                      </p:to>
                                    </p:set>
                                    <p:animEffect transition="in" filter="slide(fromTop)">
                                      <p:cBhvr>
                                        <p:cTn id="63" dur="500"/>
                                        <p:tgtEl>
                                          <p:spTgt spid="15375"/>
                                        </p:tgtEl>
                                      </p:cBhvr>
                                    </p:animEffect>
                                  </p:childTnLst>
                                </p:cTn>
                              </p:par>
                            </p:childTnLst>
                          </p:cTn>
                        </p:par>
                        <p:par>
                          <p:cTn id="64" fill="hold">
                            <p:stCondLst>
                              <p:cond delay="1000"/>
                            </p:stCondLst>
                            <p:childTnLst>
                              <p:par>
                                <p:cTn id="65" presetID="12" presetClass="entr" presetSubtype="1" fill="hold" grpId="0" nodeType="afterEffect">
                                  <p:stCondLst>
                                    <p:cond delay="0"/>
                                  </p:stCondLst>
                                  <p:childTnLst>
                                    <p:set>
                                      <p:cBhvr>
                                        <p:cTn id="66" dur="1" fill="hold">
                                          <p:stCondLst>
                                            <p:cond delay="0"/>
                                          </p:stCondLst>
                                        </p:cTn>
                                        <p:tgtEl>
                                          <p:spTgt spid="15372"/>
                                        </p:tgtEl>
                                        <p:attrNameLst>
                                          <p:attrName>style.visibility</p:attrName>
                                        </p:attrNameLst>
                                      </p:cBhvr>
                                      <p:to>
                                        <p:strVal val="visible"/>
                                      </p:to>
                                    </p:set>
                                    <p:animEffect transition="in" filter="slide(fromTop)">
                                      <p:cBhvr>
                                        <p:cTn id="67" dur="500"/>
                                        <p:tgtEl>
                                          <p:spTgt spid="15372"/>
                                        </p:tgtEl>
                                      </p:cBhvr>
                                    </p:animEffect>
                                  </p:childTnLst>
                                </p:cTn>
                              </p:par>
                            </p:childTnLst>
                          </p:cTn>
                        </p:par>
                        <p:par>
                          <p:cTn id="68" fill="hold">
                            <p:stCondLst>
                              <p:cond delay="1500"/>
                            </p:stCondLst>
                            <p:childTnLst>
                              <p:par>
                                <p:cTn id="69" presetID="12" presetClass="entr" presetSubtype="1" fill="hold" grpId="0" nodeType="afterEffect">
                                  <p:stCondLst>
                                    <p:cond delay="0"/>
                                  </p:stCondLst>
                                  <p:childTnLst>
                                    <p:set>
                                      <p:cBhvr>
                                        <p:cTn id="70" dur="1" fill="hold">
                                          <p:stCondLst>
                                            <p:cond delay="0"/>
                                          </p:stCondLst>
                                        </p:cTn>
                                        <p:tgtEl>
                                          <p:spTgt spid="15373"/>
                                        </p:tgtEl>
                                        <p:attrNameLst>
                                          <p:attrName>style.visibility</p:attrName>
                                        </p:attrNameLst>
                                      </p:cBhvr>
                                      <p:to>
                                        <p:strVal val="visible"/>
                                      </p:to>
                                    </p:set>
                                    <p:animEffect transition="in" filter="slide(fromTop)">
                                      <p:cBhvr>
                                        <p:cTn id="71" dur="500"/>
                                        <p:tgtEl>
                                          <p:spTgt spid="15373"/>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slide(fromTop)">
                                      <p:cBhvr>
                                        <p:cTn id="76" dur="500"/>
                                        <p:tgtEl>
                                          <p:spTgt spid="4"/>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slide(fromBottom)">
                                      <p:cBhvr>
                                        <p:cTn id="85" dur="500"/>
                                        <p:tgtEl>
                                          <p:spTgt spid="1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down)">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19" presetClass="entr" presetSubtype="10" fill="hold" grpId="0" nodeType="clickEffect">
                                  <p:stCondLst>
                                    <p:cond delay="0"/>
                                  </p:stCondLst>
                                  <p:childTnLst>
                                    <p:set>
                                      <p:cBhvr>
                                        <p:cTn id="93" dur="1" fill="hold">
                                          <p:stCondLst>
                                            <p:cond delay="0"/>
                                          </p:stCondLst>
                                        </p:cTn>
                                        <p:tgtEl>
                                          <p:spTgt spid="348247"/>
                                        </p:tgtEl>
                                        <p:attrNameLst>
                                          <p:attrName>style.visibility</p:attrName>
                                        </p:attrNameLst>
                                      </p:cBhvr>
                                      <p:to>
                                        <p:strVal val="visible"/>
                                      </p:to>
                                    </p:set>
                                    <p:anim calcmode="lin" valueType="num">
                                      <p:cBhvr>
                                        <p:cTn id="94" dur="5000" fill="hold"/>
                                        <p:tgtEl>
                                          <p:spTgt spid="348247"/>
                                        </p:tgtEl>
                                        <p:attrNameLst>
                                          <p:attrName>ppt_w</p:attrName>
                                        </p:attrNameLst>
                                      </p:cBhvr>
                                      <p:tavLst>
                                        <p:tav tm="0" fmla="#ppt_w*sin(2.5*pi*$)">
                                          <p:val>
                                            <p:fltVal val="0.000000"/>
                                          </p:val>
                                        </p:tav>
                                        <p:tav tm="100000">
                                          <p:val>
                                            <p:fltVal val="1.000000"/>
                                          </p:val>
                                        </p:tav>
                                      </p:tavLst>
                                    </p:anim>
                                    <p:anim calcmode="lin" valueType="num">
                                      <p:cBhvr>
                                        <p:cTn id="95" dur="5000" fill="hold"/>
                                        <p:tgtEl>
                                          <p:spTgt spid="348247"/>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48203"/>
                                        </p:tgtEl>
                                        <p:attrNameLst>
                                          <p:attrName>style.visibility</p:attrName>
                                        </p:attrNameLst>
                                      </p:cBhvr>
                                      <p:to>
                                        <p:strVal val="visible"/>
                                      </p:to>
                                    </p:set>
                                    <p:animEffect transition="in" filter="dissolve">
                                      <p:cBhvr>
                                        <p:cTn id="100" dur="500"/>
                                        <p:tgtEl>
                                          <p:spTgt spid="348203"/>
                                        </p:tgtEl>
                                      </p:cBhvr>
                                    </p:animEffect>
                                  </p:childTnLst>
                                </p:cTn>
                              </p:par>
                            </p:childTnLst>
                          </p:cTn>
                        </p:par>
                        <p:par>
                          <p:cTn id="101" fill="hold">
                            <p:stCondLst>
                              <p:cond delay="500"/>
                            </p:stCondLst>
                            <p:childTnLst>
                              <p:par>
                                <p:cTn id="102" presetID="9" presetClass="entr" presetSubtype="0" fill="hold" nodeType="after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dissolve">
                                      <p:cBhvr>
                                        <p:cTn id="104" dur="500"/>
                                        <p:tgtEl>
                                          <p:spTgt spid="11"/>
                                        </p:tgtEl>
                                      </p:cBhvr>
                                    </p:animEffect>
                                  </p:childTnLst>
                                </p:cTn>
                              </p:par>
                            </p:childTnLst>
                          </p:cTn>
                        </p:par>
                        <p:par>
                          <p:cTn id="105" fill="hold">
                            <p:stCondLst>
                              <p:cond delay="1000"/>
                            </p:stCondLst>
                            <p:childTnLst>
                              <p:par>
                                <p:cTn id="106" presetID="9" presetClass="entr" presetSubtype="0" fill="hold" nodeType="afterEffect">
                                  <p:stCondLst>
                                    <p:cond delay="0"/>
                                  </p:stCondLst>
                                  <p:childTnLst>
                                    <p:set>
                                      <p:cBhvr>
                                        <p:cTn id="107" dur="1" fill="hold">
                                          <p:stCondLst>
                                            <p:cond delay="0"/>
                                          </p:stCondLst>
                                        </p:cTn>
                                        <p:tgtEl>
                                          <p:spTgt spid="15"/>
                                        </p:tgtEl>
                                        <p:attrNameLst>
                                          <p:attrName>style.visibility</p:attrName>
                                        </p:attrNameLst>
                                      </p:cBhvr>
                                      <p:to>
                                        <p:strVal val="visible"/>
                                      </p:to>
                                    </p:set>
                                    <p:animEffect transition="in" filter="dissolve">
                                      <p:cBhvr>
                                        <p:cTn id="10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9" grpId="0" bldLvl="0" animBg="1"/>
      <p:bldP spid="348170" grpId="0" bldLvl="0" animBg="1"/>
      <p:bldP spid="15366" grpId="0" bldLvl="0" animBg="1"/>
      <p:bldP spid="15367" grpId="0" bldLvl="0" animBg="1"/>
      <p:bldP spid="15368" grpId="0" bldLvl="0" animBg="1"/>
      <p:bldP spid="15369" grpId="0" bldLvl="0" animBg="1"/>
      <p:bldP spid="15370" grpId="0" bldLvl="0" animBg="1"/>
      <p:bldP spid="15372" grpId="0" bldLvl="0" animBg="1"/>
      <p:bldP spid="15373" grpId="0" bldLvl="0" animBg="1"/>
      <p:bldP spid="15374" grpId="0" bldLvl="0" animBg="1"/>
      <p:bldP spid="15375" grpId="0" bldLvl="0" animBg="1"/>
      <p:bldP spid="348184" grpId="0" bldLvl="0" animBg="1"/>
      <p:bldP spid="348203" grpId="0" bldLvl="0" animBg="1"/>
      <p:bldP spid="34824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0211" name="Text Box 3"/>
          <p:cNvSpPr txBox="1"/>
          <p:nvPr/>
        </p:nvSpPr>
        <p:spPr>
          <a:xfrm>
            <a:off x="684213" y="549275"/>
            <a:ext cx="7777162" cy="4533900"/>
          </a:xfrm>
          <a:prstGeom prst="rect">
            <a:avLst/>
          </a:prstGeom>
          <a:noFill/>
          <a:ln w="9525">
            <a:noFill/>
          </a:ln>
        </p:spPr>
        <p:txBody>
          <a:bodyPr>
            <a:spAutoFit/>
          </a:bodyPr>
          <a:p>
            <a:pPr>
              <a:lnSpc>
                <a:spcPct val="190000"/>
              </a:lnSpc>
            </a:pPr>
            <a:r>
              <a:rPr lang="zh-CN" altLang="zh-CN" sz="3200" b="1" dirty="0">
                <a:solidFill>
                  <a:srgbClr val="000000"/>
                </a:solidFill>
                <a:latin typeface="微软雅黑" panose="020B0503020204020204" charset="-122"/>
                <a:ea typeface="微软雅黑" panose="020B0503020204020204" charset="-122"/>
              </a:rPr>
              <a:t>4. </a:t>
            </a:r>
            <a:r>
              <a:rPr lang="zh-CN" altLang="en-US" sz="3200" b="1" dirty="0">
                <a:solidFill>
                  <a:srgbClr val="000000"/>
                </a:solidFill>
                <a:latin typeface="微软雅黑" panose="020B0503020204020204" charset="-122"/>
                <a:ea typeface="微软雅黑" panose="020B0503020204020204" charset="-122"/>
              </a:rPr>
              <a:t>蛋白质的胞内运输</a:t>
            </a:r>
            <a:endParaRPr lang="zh-CN" altLang="en-US" sz="3600" b="1" dirty="0">
              <a:solidFill>
                <a:srgbClr val="000000"/>
              </a:solidFill>
              <a:latin typeface="微软雅黑" panose="020B0503020204020204" charset="-122"/>
              <a:ea typeface="微软雅黑" panose="020B0503020204020204" charset="-122"/>
            </a:endParaRPr>
          </a:p>
          <a:p>
            <a:pPr>
              <a:lnSpc>
                <a:spcPct val="190000"/>
              </a:lnSpc>
            </a:pPr>
            <a:r>
              <a:rPr lang="zh-CN" altLang="en-US" sz="3600" b="1" dirty="0">
                <a:solidFill>
                  <a:srgbClr val="000000"/>
                </a:solidFill>
                <a:latin typeface="微软雅黑" panose="020B0503020204020204" charset="-122"/>
                <a:ea typeface="微软雅黑" panose="020B0503020204020204" charset="-122"/>
              </a:rPr>
              <a:t> </a:t>
            </a:r>
            <a:r>
              <a:rPr lang="zh-CN" altLang="en-US" sz="2800" b="1" dirty="0">
                <a:solidFill>
                  <a:srgbClr val="000000"/>
                </a:solidFill>
                <a:latin typeface="微软雅黑" panose="020B0503020204020204" charset="-122"/>
                <a:ea typeface="微软雅黑" panose="020B0503020204020204" charset="-122"/>
              </a:rPr>
              <a:t>  多数：内质网腔糖基化→高尔基体→分泌颗粒→胞吐到胞外</a:t>
            </a:r>
            <a:endParaRPr lang="zh-CN" altLang="en-US" sz="2800" b="1" dirty="0">
              <a:solidFill>
                <a:srgbClr val="000000"/>
              </a:solidFill>
              <a:latin typeface="微软雅黑" panose="020B0503020204020204" charset="-122"/>
              <a:ea typeface="微软雅黑" panose="020B0503020204020204" charset="-122"/>
            </a:endParaRPr>
          </a:p>
          <a:p>
            <a:pPr>
              <a:lnSpc>
                <a:spcPct val="190000"/>
              </a:lnSpc>
            </a:pPr>
            <a:r>
              <a:rPr lang="zh-CN" altLang="en-US" sz="2800" b="1" dirty="0">
                <a:solidFill>
                  <a:srgbClr val="000000"/>
                </a:solidFill>
                <a:latin typeface="微软雅黑" panose="020B0503020204020204" charset="-122"/>
                <a:ea typeface="微软雅黑" panose="020B0503020204020204" charset="-122"/>
              </a:rPr>
              <a:t>    少数：内质网→大浓缩泡→酶原颗粒→直接胞吐到胞外（仅见于某些胰腺外分泌细胞）</a:t>
            </a:r>
            <a:endParaRPr lang="zh-CN" altLang="zh-CN" sz="2800" b="1" dirty="0">
              <a:solidFill>
                <a:srgbClr val="000000"/>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0211">
                                            <p:txEl>
                                              <p:charRg st="0" end="12"/>
                                            </p:txEl>
                                          </p:spTgt>
                                        </p:tgtEl>
                                        <p:attrNameLst>
                                          <p:attrName>style.visibility</p:attrName>
                                        </p:attrNameLst>
                                      </p:cBhvr>
                                      <p:to>
                                        <p:strVal val="visible"/>
                                      </p:to>
                                    </p:set>
                                    <p:animEffect transition="in" filter="wipe(up)">
                                      <p:cBhvr>
                                        <p:cTn id="7" dur="500"/>
                                        <p:tgtEl>
                                          <p:spTgt spid="350211">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0211">
                                            <p:txEl>
                                              <p:charRg st="12" end="42"/>
                                            </p:txEl>
                                          </p:spTgt>
                                        </p:tgtEl>
                                        <p:attrNameLst>
                                          <p:attrName>style.visibility</p:attrName>
                                        </p:attrNameLst>
                                      </p:cBhvr>
                                      <p:to>
                                        <p:strVal val="visible"/>
                                      </p:to>
                                    </p:set>
                                    <p:animEffect transition="in" filter="wipe(up)">
                                      <p:cBhvr>
                                        <p:cTn id="12" dur="500"/>
                                        <p:tgtEl>
                                          <p:spTgt spid="350211">
                                            <p:txEl>
                                              <p:charRg st="12"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0211">
                                            <p:txEl>
                                              <p:charRg st="42" end="85"/>
                                            </p:txEl>
                                          </p:spTgt>
                                        </p:tgtEl>
                                        <p:attrNameLst>
                                          <p:attrName>style.visibility</p:attrName>
                                        </p:attrNameLst>
                                      </p:cBhvr>
                                      <p:to>
                                        <p:strVal val="visible"/>
                                      </p:to>
                                    </p:set>
                                    <p:animEffect transition="in" filter="wipe(up)">
                                      <p:cBhvr>
                                        <p:cTn id="17" dur="500"/>
                                        <p:tgtEl>
                                          <p:spTgt spid="350211">
                                            <p:txEl>
                                              <p:charRg st="42" end="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7492" name="Picture 4" descr="autorad"/>
          <p:cNvPicPr>
            <a:picLocks noChangeAspect="1"/>
          </p:cNvPicPr>
          <p:nvPr/>
        </p:nvPicPr>
        <p:blipFill>
          <a:blip r:embed="rId1"/>
          <a:stretch>
            <a:fillRect/>
          </a:stretch>
        </p:blipFill>
        <p:spPr>
          <a:xfrm>
            <a:off x="360363" y="273050"/>
            <a:ext cx="8748712" cy="60309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47492"/>
                                        </p:tgtEl>
                                        <p:attrNameLst>
                                          <p:attrName>style.visibility</p:attrName>
                                        </p:attrNameLst>
                                      </p:cBhvr>
                                      <p:to>
                                        <p:strVal val="visible"/>
                                      </p:to>
                                    </p:set>
                                    <p:animEffect transition="in" filter="box(out)">
                                      <p:cBhvr>
                                        <p:cTn id="7"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2"/>
          <p:cNvSpPr txBox="1"/>
          <p:nvPr/>
        </p:nvSpPr>
        <p:spPr>
          <a:xfrm>
            <a:off x="142875" y="285750"/>
            <a:ext cx="9144000" cy="1476375"/>
          </a:xfrm>
          <a:prstGeom prst="rect">
            <a:avLst/>
          </a:prstGeom>
          <a:noFill/>
          <a:ln w="9525">
            <a:noFill/>
          </a:ln>
        </p:spPr>
        <p:txBody>
          <a:bodyPr>
            <a:spAutoFit/>
          </a:bodyPr>
          <a:p>
            <a:pPr>
              <a:lnSpc>
                <a:spcPct val="150000"/>
              </a:lnSpc>
            </a:pPr>
            <a:r>
              <a:rPr lang="zh-CN" altLang="en-US" sz="3200" b="1" dirty="0">
                <a:solidFill>
                  <a:srgbClr val="000000"/>
                </a:solidFill>
                <a:latin typeface="微软雅黑" panose="020B0503020204020204" charset="-122"/>
                <a:ea typeface="微软雅黑" panose="020B0503020204020204" charset="-122"/>
              </a:rPr>
              <a:t>（三） 新合成肽链穿越内质网的转移机制        </a:t>
            </a:r>
            <a:endParaRPr lang="zh-CN" altLang="en-US" sz="3200" b="1" dirty="0">
              <a:solidFill>
                <a:srgbClr val="000000"/>
              </a:solidFill>
              <a:latin typeface="微软雅黑" panose="020B0503020204020204" charset="-122"/>
              <a:ea typeface="微软雅黑" panose="020B0503020204020204" charset="-122"/>
            </a:endParaRPr>
          </a:p>
          <a:p>
            <a:pPr>
              <a:lnSpc>
                <a:spcPct val="150000"/>
              </a:lnSpc>
            </a:pPr>
            <a:r>
              <a:rPr lang="zh-CN" altLang="en-US" sz="2800" b="1" dirty="0">
                <a:solidFill>
                  <a:srgbClr val="000000"/>
                </a:solidFill>
                <a:latin typeface="微软雅黑" panose="020B0503020204020204" charset="-122"/>
                <a:ea typeface="微软雅黑" panose="020B0503020204020204" charset="-122"/>
              </a:rPr>
              <a:t>信号肽假说 </a:t>
            </a:r>
            <a:r>
              <a:rPr lang="en-US" altLang="zh-CN" sz="2800" b="1" dirty="0">
                <a:solidFill>
                  <a:srgbClr val="000000"/>
                </a:solidFill>
                <a:latin typeface="微软雅黑" panose="020B0503020204020204" charset="-122"/>
                <a:ea typeface="微软雅黑" panose="020B0503020204020204" charset="-122"/>
              </a:rPr>
              <a:t>(1975</a:t>
            </a:r>
            <a:r>
              <a:rPr lang="zh-CN" altLang="en-US" sz="2800" b="1" dirty="0">
                <a:solidFill>
                  <a:srgbClr val="000000"/>
                </a:solidFill>
                <a:latin typeface="微软雅黑" panose="020B0503020204020204" charset="-122"/>
                <a:ea typeface="微软雅黑" panose="020B0503020204020204" charset="-122"/>
              </a:rPr>
              <a:t>年</a:t>
            </a:r>
            <a:r>
              <a:rPr lang="en-US" altLang="zh-CN" sz="2800" b="1" dirty="0">
                <a:solidFill>
                  <a:srgbClr val="000000"/>
                </a:solidFill>
                <a:latin typeface="微软雅黑" panose="020B0503020204020204" charset="-122"/>
                <a:ea typeface="微软雅黑" panose="020B0503020204020204" charset="-122"/>
              </a:rPr>
              <a:t>, G.Bloble,  signal hypothesis).</a:t>
            </a:r>
            <a:endParaRPr lang="en-US" altLang="zh-CN" sz="2800" b="1" dirty="0">
              <a:solidFill>
                <a:srgbClr val="000000"/>
              </a:solidFill>
              <a:latin typeface="微软雅黑" panose="020B0503020204020204" charset="-122"/>
              <a:ea typeface="微软雅黑" panose="020B0503020204020204" charset="-122"/>
            </a:endParaRPr>
          </a:p>
        </p:txBody>
      </p:sp>
      <p:sp>
        <p:nvSpPr>
          <p:cNvPr id="384003" name="Text Box 3"/>
          <p:cNvSpPr txBox="1"/>
          <p:nvPr/>
        </p:nvSpPr>
        <p:spPr>
          <a:xfrm>
            <a:off x="539750" y="1916113"/>
            <a:ext cx="7848600" cy="3540125"/>
          </a:xfrm>
          <a:prstGeom prst="rect">
            <a:avLst/>
          </a:prstGeom>
          <a:noFill/>
          <a:ln w="9525">
            <a:noFill/>
          </a:ln>
        </p:spPr>
        <p:txBody>
          <a:bodyPr>
            <a:spAutoFit/>
          </a:bodyPr>
          <a:p>
            <a:pPr>
              <a:lnSpc>
                <a:spcPct val="160000"/>
              </a:lnSpc>
            </a:pPr>
            <a:r>
              <a:rPr lang="zh-CN" altLang="en-US" sz="2800" b="1" dirty="0">
                <a:solidFill>
                  <a:srgbClr val="000000"/>
                </a:solidFill>
                <a:latin typeface="微软雅黑" panose="020B0503020204020204" charset="-122"/>
                <a:ea typeface="微软雅黑" panose="020B0503020204020204" charset="-122"/>
              </a:rPr>
              <a:t>要点：</a:t>
            </a:r>
            <a:r>
              <a:rPr lang="zh-CN" altLang="en-US" sz="2800" b="1" dirty="0">
                <a:solidFill>
                  <a:srgbClr val="C00000"/>
                </a:solidFill>
                <a:latin typeface="微软雅黑" panose="020B0503020204020204" charset="-122"/>
                <a:ea typeface="微软雅黑" panose="020B0503020204020204" charset="-122"/>
              </a:rPr>
              <a:t>信号肽</a:t>
            </a:r>
            <a:r>
              <a:rPr lang="zh-CN" altLang="en-US" sz="2800" b="1" dirty="0">
                <a:solidFill>
                  <a:srgbClr val="000000"/>
                </a:solidFill>
                <a:latin typeface="微软雅黑" panose="020B0503020204020204" charset="-122"/>
                <a:ea typeface="微软雅黑" panose="020B0503020204020204" charset="-122"/>
              </a:rPr>
              <a:t>是指导蛋白质多肽链在粗面内质网上合成与穿膜转移的决定因素。</a:t>
            </a:r>
            <a:endParaRPr lang="zh-CN" altLang="en-US" sz="2800" b="1" dirty="0">
              <a:solidFill>
                <a:srgbClr val="000000"/>
              </a:solidFill>
              <a:latin typeface="微软雅黑" panose="020B0503020204020204" charset="-122"/>
              <a:ea typeface="微软雅黑" panose="020B0503020204020204" charset="-122"/>
            </a:endParaRPr>
          </a:p>
          <a:p>
            <a:pPr>
              <a:lnSpc>
                <a:spcPct val="160000"/>
              </a:lnSpc>
            </a:pPr>
            <a:r>
              <a:rPr lang="zh-CN" altLang="en-US" sz="2800" b="1" dirty="0">
                <a:solidFill>
                  <a:srgbClr val="000000"/>
                </a:solidFill>
                <a:latin typeface="微软雅黑" panose="020B0503020204020204" charset="-122"/>
                <a:ea typeface="微软雅黑" panose="020B0503020204020204" charset="-122"/>
              </a:rPr>
              <a:t>          </a:t>
            </a:r>
            <a:r>
              <a:rPr lang="zh-CN" altLang="en-US" sz="2800" b="1" dirty="0">
                <a:solidFill>
                  <a:srgbClr val="C00000"/>
                </a:solidFill>
                <a:latin typeface="微软雅黑" panose="020B0503020204020204" charset="-122"/>
                <a:ea typeface="微软雅黑" panose="020B0503020204020204" charset="-122"/>
              </a:rPr>
              <a:t>信号肽</a:t>
            </a:r>
            <a:r>
              <a:rPr lang="en-US" altLang="zh-CN" sz="2800" b="1" dirty="0">
                <a:solidFill>
                  <a:srgbClr val="C00000"/>
                </a:solidFill>
                <a:latin typeface="微软雅黑" panose="020B0503020204020204" charset="-122"/>
                <a:ea typeface="微软雅黑" panose="020B0503020204020204" charset="-122"/>
              </a:rPr>
              <a:t>(signal peptide)</a:t>
            </a:r>
            <a:r>
              <a:rPr lang="zh-CN" altLang="en-US" sz="2800" b="1" dirty="0">
                <a:solidFill>
                  <a:srgbClr val="C00000"/>
                </a:solidFill>
                <a:latin typeface="微软雅黑" panose="020B0503020204020204" charset="-122"/>
                <a:ea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rPr>
              <a:t>一段由不同数目、不同种类的氨基酸组成的疏水氨基酸序列，普遍地存在于所有分泌蛋白肽链的氨基端。</a:t>
            </a:r>
            <a:endParaRPr lang="zh-CN" altLang="en-US" sz="2800" b="1" dirty="0">
              <a:solidFill>
                <a:srgbClr val="000000"/>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84003">
                                            <p:txEl>
                                              <p:charRg st="0" end="36"/>
                                            </p:txEl>
                                          </p:spTgt>
                                        </p:tgtEl>
                                        <p:attrNameLst>
                                          <p:attrName>style.visibility</p:attrName>
                                        </p:attrNameLst>
                                      </p:cBhvr>
                                      <p:to>
                                        <p:strVal val="visible"/>
                                      </p:to>
                                    </p:set>
                                    <p:animEffect transition="in" filter="wipe(up)">
                                      <p:cBhvr>
                                        <p:cTn id="7" dur="75"/>
                                        <p:tgtEl>
                                          <p:spTgt spid="384003">
                                            <p:txEl>
                                              <p:charRg st="0" end="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84003">
                                            <p:txEl>
                                              <p:charRg st="36" end="113"/>
                                            </p:txEl>
                                          </p:spTgt>
                                        </p:tgtEl>
                                        <p:attrNameLst>
                                          <p:attrName>style.visibility</p:attrName>
                                        </p:attrNameLst>
                                      </p:cBhvr>
                                      <p:to>
                                        <p:strVal val="visible"/>
                                      </p:to>
                                    </p:set>
                                    <p:animEffect transition="in" filter="wipe(up)">
                                      <p:cBhvr>
                                        <p:cTn id="12" dur="75"/>
                                        <p:tgtEl>
                                          <p:spTgt spid="384003">
                                            <p:txEl>
                                              <p:charRg st="36" end="1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8" name="Text Box 4"/>
          <p:cNvSpPr txBox="1">
            <a:spLocks noChangeArrowheads="1"/>
          </p:cNvSpPr>
          <p:nvPr/>
        </p:nvSpPr>
        <p:spPr bwMode="auto">
          <a:xfrm>
            <a:off x="0" y="685800"/>
            <a:ext cx="8893175" cy="1570038"/>
          </a:xfrm>
          <a:prstGeom prst="rect">
            <a:avLst/>
          </a:prstGeom>
          <a:noFill/>
          <a:ln w="9525">
            <a:noFill/>
            <a:miter lim="800000"/>
          </a:ln>
          <a:effectLst/>
        </p:spPr>
        <p:txBody>
          <a:bodyPr>
            <a:spAutoFit/>
          </a:bodyPr>
          <a:lstStyle/>
          <a:p>
            <a:pPr marR="0" defTabSz="914400" eaLnBrk="1" hangingPunct="1">
              <a:buClrTx/>
              <a:buSzTx/>
              <a:buFontTx/>
              <a:buNone/>
              <a:defRPr/>
            </a:pPr>
            <a:r>
              <a:rPr kumimoji="0" lang="en-US" altLang="zh-CN" sz="2000" b="1" kern="1200" cap="none" spc="0" normalizeH="0" baseline="0" noProof="0" dirty="0">
                <a:solidFill>
                  <a:schemeClr val="accent2"/>
                </a:solidFill>
                <a:latin typeface="+mn-ea"/>
                <a:ea typeface="+mn-ea"/>
                <a:cs typeface="+mn-cs"/>
              </a:rPr>
              <a:t>       </a:t>
            </a:r>
            <a:r>
              <a:rPr kumimoji="0" lang="en-US" altLang="zh-CN" sz="2400" b="1" kern="1200" cap="none" spc="0" normalizeH="0" baseline="0" noProof="0" dirty="0">
                <a:solidFill>
                  <a:schemeClr val="accent2"/>
                </a:solidFill>
                <a:latin typeface="+mn-ea"/>
                <a:ea typeface="+mn-ea"/>
                <a:cs typeface="+mn-cs"/>
              </a:rPr>
              <a:t>1971</a:t>
            </a:r>
            <a:r>
              <a:rPr kumimoji="0" lang="zh-CN" altLang="en-US" sz="2400" b="1" kern="1200" cap="none" spc="0" normalizeH="0" baseline="0" noProof="0" dirty="0">
                <a:solidFill>
                  <a:schemeClr val="accent2"/>
                </a:solidFill>
                <a:latin typeface="+mn-ea"/>
                <a:ea typeface="+mn-ea"/>
                <a:cs typeface="+mn-cs"/>
              </a:rPr>
              <a:t>年，</a:t>
            </a:r>
            <a:r>
              <a:rPr kumimoji="0" lang="en-US" altLang="zh-CN" sz="2400" b="1" kern="1200" cap="none" spc="0" normalizeH="0" baseline="0" noProof="0" dirty="0">
                <a:solidFill>
                  <a:schemeClr val="accent2"/>
                </a:solidFill>
                <a:latin typeface="+mn-ea"/>
                <a:ea typeface="+mn-ea"/>
                <a:cs typeface="+mn-cs"/>
              </a:rPr>
              <a:t>C. Milstein</a:t>
            </a:r>
            <a:r>
              <a:rPr kumimoji="0" lang="zh-CN" altLang="en-US" sz="2400" b="1" kern="1200" cap="none" spc="0" normalizeH="0" baseline="0" noProof="0" dirty="0">
                <a:solidFill>
                  <a:schemeClr val="accent2"/>
                </a:solidFill>
                <a:latin typeface="+mn-ea"/>
                <a:ea typeface="+mn-ea"/>
                <a:cs typeface="+mn-cs"/>
              </a:rPr>
              <a:t>等发现在骨髓瘤细胞中提取的免疫球蛋白分子的</a:t>
            </a:r>
            <a:r>
              <a:rPr kumimoji="0" lang="en-US" altLang="zh-CN" sz="2400" b="1" kern="1200" cap="none" spc="0" normalizeH="0" baseline="0" noProof="0" dirty="0">
                <a:solidFill>
                  <a:schemeClr val="accent2"/>
                </a:solidFill>
                <a:latin typeface="+mn-ea"/>
                <a:ea typeface="+mn-ea"/>
                <a:cs typeface="+mn-cs"/>
              </a:rPr>
              <a:t>N</a:t>
            </a:r>
            <a:r>
              <a:rPr kumimoji="0" lang="zh-CN" altLang="en-US" sz="2400" b="1" kern="1200" cap="none" spc="0" normalizeH="0" baseline="0" noProof="0" dirty="0">
                <a:solidFill>
                  <a:schemeClr val="accent2"/>
                </a:solidFill>
                <a:latin typeface="+mn-ea"/>
                <a:ea typeface="+mn-ea"/>
                <a:cs typeface="+mn-cs"/>
              </a:rPr>
              <a:t>端要比分泌到细胞外的免疫球蛋白分子</a:t>
            </a:r>
            <a:r>
              <a:rPr kumimoji="0" lang="en-US" altLang="zh-CN" sz="2400" b="1" kern="1200" cap="none" spc="0" normalizeH="0" baseline="0" noProof="0" dirty="0">
                <a:solidFill>
                  <a:schemeClr val="accent2"/>
                </a:solidFill>
                <a:latin typeface="+mn-ea"/>
                <a:ea typeface="+mn-ea"/>
                <a:cs typeface="+mn-cs"/>
              </a:rPr>
              <a:t>N</a:t>
            </a:r>
            <a:r>
              <a:rPr kumimoji="0" lang="zh-CN" altLang="en-US" sz="2400" b="1" kern="1200" cap="none" spc="0" normalizeH="0" baseline="0" noProof="0" dirty="0">
                <a:solidFill>
                  <a:schemeClr val="accent2"/>
                </a:solidFill>
                <a:latin typeface="+mn-ea"/>
                <a:ea typeface="+mn-ea"/>
                <a:cs typeface="+mn-cs"/>
              </a:rPr>
              <a:t>端的氨基酸序列多出一截。</a:t>
            </a:r>
            <a:endParaRPr kumimoji="0" lang="zh-CN" altLang="en-US" sz="2400" b="1" kern="1200" cap="none" spc="0" normalizeH="0" baseline="0" noProof="0" dirty="0">
              <a:solidFill>
                <a:schemeClr val="accent2"/>
              </a:solidFill>
              <a:latin typeface="+mn-ea"/>
              <a:ea typeface="+mn-ea"/>
              <a:cs typeface="+mn-cs"/>
            </a:endParaRPr>
          </a:p>
          <a:p>
            <a:pPr marR="0" defTabSz="914400" eaLnBrk="1" hangingPunct="1">
              <a:buClrTx/>
              <a:buSzTx/>
              <a:buFontTx/>
              <a:buNone/>
              <a:defRPr/>
            </a:pPr>
            <a:r>
              <a:rPr kumimoji="0" lang="zh-CN" altLang="en-US" sz="2400" b="1" kern="1200" cap="none" spc="0" normalizeH="0" baseline="0" noProof="0" dirty="0">
                <a:solidFill>
                  <a:schemeClr val="accent2"/>
                </a:solidFill>
                <a:latin typeface="+mn-ea"/>
                <a:ea typeface="+mn-ea"/>
                <a:cs typeface="+mn-cs"/>
              </a:rPr>
              <a:t>        </a:t>
            </a:r>
            <a:endParaRPr kumimoji="0" lang="zh-CN" altLang="en-US" sz="2400" b="1" kern="1200" cap="none" spc="0" normalizeH="0" baseline="0" noProof="0" dirty="0">
              <a:solidFill>
                <a:schemeClr val="accent2"/>
              </a:solidFill>
              <a:latin typeface="+mn-ea"/>
              <a:ea typeface="+mn-ea"/>
              <a:cs typeface="+mn-cs"/>
            </a:endParaRPr>
          </a:p>
        </p:txBody>
      </p:sp>
      <p:sp>
        <p:nvSpPr>
          <p:cNvPr id="12291" name="Text Box 5"/>
          <p:cNvSpPr txBox="1"/>
          <p:nvPr/>
        </p:nvSpPr>
        <p:spPr>
          <a:xfrm>
            <a:off x="0" y="0"/>
            <a:ext cx="853281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b="1" dirty="0">
                <a:solidFill>
                  <a:schemeClr val="tx2"/>
                </a:solidFill>
                <a:latin typeface="隶书" panose="02010509060101010101" pitchFamily="49" charset="-122"/>
                <a:ea typeface="隶书" panose="02010509060101010101" pitchFamily="49" charset="-122"/>
              </a:rPr>
              <a:t>微粒体的研究和信号肽</a:t>
            </a:r>
            <a:r>
              <a:rPr lang="en-US" altLang="zh-CN" b="1" dirty="0">
                <a:solidFill>
                  <a:schemeClr val="tx2"/>
                </a:solidFill>
                <a:latin typeface="隶书" panose="02010509060101010101" pitchFamily="49" charset="-122"/>
                <a:ea typeface="隶书" panose="02010509060101010101" pitchFamily="49" charset="-122"/>
              </a:rPr>
              <a:t>(signal peptide)</a:t>
            </a:r>
            <a:endParaRPr lang="en-US" altLang="zh-CN" sz="1800" b="1" dirty="0"/>
          </a:p>
        </p:txBody>
      </p:sp>
      <p:pic>
        <p:nvPicPr>
          <p:cNvPr id="8" name="Picture 4" descr="微粒体实验"/>
          <p:cNvPicPr>
            <a:picLocks noChangeAspect="1"/>
          </p:cNvPicPr>
          <p:nvPr/>
        </p:nvPicPr>
        <p:blipFill>
          <a:blip r:embed="rId1"/>
          <a:stretch>
            <a:fillRect/>
          </a:stretch>
        </p:blipFill>
        <p:spPr>
          <a:xfrm>
            <a:off x="857250" y="2286000"/>
            <a:ext cx="7786688" cy="4429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3"/>
          <p:cNvSpPr>
            <a:spLocks noGrp="1"/>
          </p:cNvSpPr>
          <p:nvPr>
            <p:ph type="body" sz="half" idx="1"/>
          </p:nvPr>
        </p:nvSpPr>
        <p:spPr>
          <a:xfrm>
            <a:off x="0" y="1412875"/>
            <a:ext cx="4953000" cy="6235700"/>
          </a:xfrm>
        </p:spPr>
        <p:txBody>
          <a:bodyPr vert="horz" wrap="square" lIns="91440" tIns="45720" rIns="91440" bIns="45720" anchor="t" anchorCtr="0"/>
          <a:p>
            <a:pPr eaLnBrk="1" hangingPunct="1">
              <a:spcBef>
                <a:spcPct val="0"/>
              </a:spcBef>
              <a:buClrTx/>
              <a:buSzTx/>
              <a:buFontTx/>
              <a:buNone/>
            </a:pPr>
            <a:r>
              <a:rPr lang="en-US" altLang="zh-CN" sz="2800" b="1" dirty="0"/>
              <a:t>1975</a:t>
            </a:r>
            <a:r>
              <a:rPr lang="zh-CN" altLang="en-US" sz="2800" b="1" dirty="0"/>
              <a:t>年，</a:t>
            </a:r>
            <a:r>
              <a:rPr lang="en-US" altLang="zh-CN" sz="2800" b="1" dirty="0"/>
              <a:t>G. Blobel</a:t>
            </a:r>
            <a:r>
              <a:rPr lang="zh-CN" altLang="en-US" sz="2800" b="1" dirty="0"/>
              <a:t>和</a:t>
            </a:r>
            <a:r>
              <a:rPr lang="en-US" altLang="zh-CN" sz="2800" b="1" dirty="0"/>
              <a:t>D. Sabatini</a:t>
            </a:r>
            <a:r>
              <a:rPr lang="zh-CN" altLang="en-US" sz="2800" b="1" dirty="0">
                <a:latin typeface="隶书" panose="02010509060101010101" pitchFamily="49" charset="-122"/>
                <a:ea typeface="隶书" panose="02010509060101010101" pitchFamily="49" charset="-122"/>
              </a:rPr>
              <a:t>等提出信号假说，即分泌性蛋白</a:t>
            </a:r>
            <a:r>
              <a:rPr lang="en-US" altLang="zh-CN" sz="2800" b="1" dirty="0">
                <a:latin typeface="隶书" panose="02010509060101010101" pitchFamily="49" charset="-122"/>
                <a:ea typeface="隶书" panose="02010509060101010101" pitchFamily="49" charset="-122"/>
              </a:rPr>
              <a:t>N</a:t>
            </a:r>
            <a:r>
              <a:rPr lang="zh-CN" altLang="en-US" sz="2800" b="1" dirty="0">
                <a:latin typeface="隶书" panose="02010509060101010101" pitchFamily="49" charset="-122"/>
                <a:ea typeface="隶书" panose="02010509060101010101" pitchFamily="49" charset="-122"/>
              </a:rPr>
              <a:t>端序列作为信号肽，指导分泌性蛋白到内质网膜上合成。</a:t>
            </a:r>
            <a:endParaRPr lang="zh-CN" altLang="en-US" b="1" dirty="0">
              <a:latin typeface="隶书" panose="02010509060101010101" pitchFamily="49" charset="-122"/>
              <a:ea typeface="隶书" panose="02010509060101010101" pitchFamily="49" charset="-122"/>
            </a:endParaRPr>
          </a:p>
          <a:p>
            <a:pPr eaLnBrk="1" hangingPunct="1">
              <a:buClrTx/>
              <a:buSzTx/>
              <a:buFontTx/>
            </a:pPr>
            <a:r>
              <a:rPr lang="en-US" altLang="zh-CN" b="1" dirty="0">
                <a:latin typeface="隶书" panose="02010509060101010101" pitchFamily="49" charset="-122"/>
                <a:ea typeface="隶书" panose="02010509060101010101" pitchFamily="49" charset="-122"/>
              </a:rPr>
              <a:t>Blobel</a:t>
            </a:r>
            <a:r>
              <a:rPr lang="zh-CN" altLang="en-US" b="1" dirty="0">
                <a:latin typeface="隶书" panose="02010509060101010101" pitchFamily="49" charset="-122"/>
                <a:ea typeface="隶书" panose="02010509060101010101" pitchFamily="49" charset="-122"/>
              </a:rPr>
              <a:t>因此项发现获</a:t>
            </a:r>
            <a:r>
              <a:rPr lang="en-US" altLang="zh-CN" b="1" dirty="0">
                <a:latin typeface="隶书" panose="02010509060101010101" pitchFamily="49" charset="-122"/>
                <a:ea typeface="隶书" panose="02010509060101010101" pitchFamily="49" charset="-122"/>
              </a:rPr>
              <a:t>1999</a:t>
            </a:r>
            <a:r>
              <a:rPr lang="zh-CN" altLang="en-US" b="1" dirty="0">
                <a:latin typeface="隶书" panose="02010509060101010101" pitchFamily="49" charset="-122"/>
                <a:ea typeface="隶书" panose="02010509060101010101" pitchFamily="49" charset="-122"/>
              </a:rPr>
              <a:t>年诺贝尔生理医学奖</a:t>
            </a:r>
            <a:endParaRPr lang="zh-CN" altLang="en-US" b="1" dirty="0">
              <a:latin typeface="隶书" panose="02010509060101010101" pitchFamily="49" charset="-122"/>
            </a:endParaRPr>
          </a:p>
          <a:p>
            <a:pPr eaLnBrk="1" hangingPunct="1">
              <a:buClrTx/>
              <a:buSzTx/>
              <a:buFontTx/>
            </a:pPr>
            <a:endParaRPr lang="en-US" altLang="zh-CN" dirty="0">
              <a:solidFill>
                <a:srgbClr val="FFFFFF"/>
              </a:solidFill>
              <a:latin typeface="隶书" panose="02010509060101010101" pitchFamily="49" charset="-122"/>
              <a:ea typeface="隶书" panose="02010509060101010101" pitchFamily="49" charset="-122"/>
            </a:endParaRPr>
          </a:p>
        </p:txBody>
      </p:sp>
      <p:pic>
        <p:nvPicPr>
          <p:cNvPr id="19459" name="Picture 5" descr="布洛贝尔 1999"/>
          <p:cNvPicPr>
            <a:picLocks noGrp="1" noChangeAspect="1"/>
          </p:cNvPicPr>
          <p:nvPr>
            <p:ph type="clipArt" sz="half" idx="2"/>
          </p:nvPr>
        </p:nvPicPr>
        <p:blipFill>
          <a:blip r:embed="rId1"/>
          <a:srcRect/>
          <a:stretch>
            <a:fillRect/>
          </a:stretch>
        </p:blipFill>
        <p:spPr>
          <a:xfrm>
            <a:off x="5181600" y="1219200"/>
            <a:ext cx="3962400" cy="5638800"/>
          </a:xfrm>
        </p:spPr>
      </p:pic>
      <p:sp>
        <p:nvSpPr>
          <p:cNvPr id="19460" name="Text Box 6"/>
          <p:cNvSpPr txBox="1"/>
          <p:nvPr/>
        </p:nvSpPr>
        <p:spPr>
          <a:xfrm>
            <a:off x="468313" y="404813"/>
            <a:ext cx="8135937" cy="579437"/>
          </a:xfrm>
          <a:prstGeom prst="rect">
            <a:avLst/>
          </a:prstGeom>
          <a:noFill/>
          <a:ln w="9525">
            <a:noFill/>
          </a:ln>
        </p:spPr>
        <p:txBody>
          <a:bodyPr>
            <a:spAutoFit/>
          </a:bodyPr>
          <a:p>
            <a:pPr eaLnBrk="1" hangingPunct="1">
              <a:spcBef>
                <a:spcPct val="50000"/>
              </a:spcBef>
            </a:pPr>
            <a:r>
              <a:rPr lang="zh-CN" altLang="en-US" sz="3200" b="1" dirty="0">
                <a:solidFill>
                  <a:srgbClr val="6600CC"/>
                </a:solidFill>
                <a:latin typeface="隶书" panose="02010509060101010101" pitchFamily="49" charset="-122"/>
                <a:ea typeface="隶书" panose="02010509060101010101" pitchFamily="49" charset="-122"/>
              </a:rPr>
              <a:t>信号假说</a:t>
            </a:r>
            <a:r>
              <a:rPr lang="en-US" altLang="zh-CN" sz="3200" b="1" dirty="0">
                <a:solidFill>
                  <a:srgbClr val="6600CC"/>
                </a:solidFill>
                <a:latin typeface="隶书" panose="02010509060101010101" pitchFamily="49" charset="-122"/>
                <a:ea typeface="隶书" panose="02010509060101010101" pitchFamily="49" charset="-122"/>
              </a:rPr>
              <a:t>(signal hypothesis)</a:t>
            </a:r>
            <a:r>
              <a:rPr lang="zh-CN" altLang="en-US" sz="3200" b="1" dirty="0">
                <a:solidFill>
                  <a:srgbClr val="6600CC"/>
                </a:solidFill>
                <a:latin typeface="隶书" panose="02010509060101010101" pitchFamily="49" charset="-122"/>
                <a:ea typeface="隶书" panose="02010509060101010101" pitchFamily="49" charset="-122"/>
              </a:rPr>
              <a:t>的提出</a:t>
            </a:r>
            <a:endParaRPr lang="zh-CN" altLang="en-US" sz="3200" b="1" dirty="0">
              <a:solidFill>
                <a:srgbClr val="6600CC"/>
              </a:solidFill>
              <a:latin typeface="隶书" panose="02010509060101010101" pitchFamily="49" charset="-122"/>
              <a:ea typeface="隶书" panose="02010509060101010101" pitchFamily="49" charset="-122"/>
            </a:endParaRPr>
          </a:p>
        </p:txBody>
      </p:sp>
      <p:pic>
        <p:nvPicPr>
          <p:cNvPr id="19461" name="Picture 5" descr="布洛贝尔 1999"/>
          <p:cNvPicPr>
            <a:picLocks noChangeAspect="1"/>
          </p:cNvPicPr>
          <p:nvPr/>
        </p:nvPicPr>
        <p:blipFill>
          <a:blip r:embed="rId1"/>
          <a:stretch>
            <a:fillRect/>
          </a:stretch>
        </p:blipFill>
        <p:spPr>
          <a:xfrm>
            <a:off x="5076825" y="984250"/>
            <a:ext cx="3756025" cy="53467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4"/>
          <p:cNvPicPr>
            <a:picLocks noChangeAspect="1"/>
          </p:cNvPicPr>
          <p:nvPr/>
        </p:nvPicPr>
        <p:blipFill>
          <a:blip r:embed="rId1"/>
          <a:stretch>
            <a:fillRect/>
          </a:stretch>
        </p:blipFill>
        <p:spPr>
          <a:xfrm>
            <a:off x="228600" y="228600"/>
            <a:ext cx="8763000" cy="2362200"/>
          </a:xfrm>
          <a:prstGeom prst="rect">
            <a:avLst/>
          </a:prstGeom>
          <a:noFill/>
          <a:ln w="9525">
            <a:noFill/>
          </a:ln>
        </p:spPr>
      </p:pic>
      <p:pic>
        <p:nvPicPr>
          <p:cNvPr id="15363" name="Picture 4"/>
          <p:cNvPicPr>
            <a:picLocks noChangeAspect="1"/>
          </p:cNvPicPr>
          <p:nvPr/>
        </p:nvPicPr>
        <p:blipFill>
          <a:blip r:embed="rId2"/>
          <a:stretch>
            <a:fillRect/>
          </a:stretch>
        </p:blipFill>
        <p:spPr>
          <a:xfrm>
            <a:off x="0" y="2590800"/>
            <a:ext cx="8915400" cy="3505200"/>
          </a:xfrm>
          <a:prstGeom prst="rect">
            <a:avLst/>
          </a:prstGeom>
          <a:noFill/>
          <a:ln w="9525">
            <a:noFill/>
          </a:ln>
        </p:spPr>
      </p:pic>
      <p:sp>
        <p:nvSpPr>
          <p:cNvPr id="6" name="Rectangle 2"/>
          <p:cNvSpPr txBox="1">
            <a:spLocks noChangeArrowheads="1"/>
          </p:cNvSpPr>
          <p:nvPr/>
        </p:nvSpPr>
        <p:spPr>
          <a:xfrm>
            <a:off x="152400" y="6019800"/>
            <a:ext cx="8763000" cy="685800"/>
          </a:xfrm>
          <a:prstGeom prst="rect">
            <a:avLst/>
          </a:prstGeom>
        </p:spPr>
        <p:txBody>
          <a:bodyPr/>
          <a:lstStyle/>
          <a:p>
            <a:pPr marR="0" algn="ctr" defTabSz="914400" eaLnBrk="1" hangingPunct="1">
              <a:buClrTx/>
              <a:buSzTx/>
              <a:buFontTx/>
              <a:buNone/>
              <a:defRPr/>
            </a:pPr>
            <a:r>
              <a:rPr kumimoji="0" lang="zh-CN" altLang="en-US" sz="3200" b="1" kern="0" cap="none" spc="0" normalizeH="0" baseline="0" noProof="0" dirty="0">
                <a:solidFill>
                  <a:schemeClr val="accent2"/>
                </a:solidFill>
                <a:latin typeface="+mj-lt"/>
                <a:ea typeface="+mj-ea"/>
                <a:cs typeface="+mj-cs"/>
              </a:rPr>
              <a:t>信号假说（</a:t>
            </a:r>
            <a:r>
              <a:rPr kumimoji="0" lang="en-US" altLang="zh-CN" sz="3200" b="1" kern="0" cap="none" spc="0" normalizeH="0" baseline="0" noProof="0" dirty="0">
                <a:solidFill>
                  <a:schemeClr val="accent2"/>
                </a:solidFill>
                <a:latin typeface="+mj-lt"/>
                <a:ea typeface="+mj-ea"/>
                <a:cs typeface="+mj-cs"/>
              </a:rPr>
              <a:t>signal hypothesis, </a:t>
            </a:r>
            <a:r>
              <a:rPr kumimoji="0" lang="en-US" altLang="zh-CN" sz="3200" b="1" kern="0" cap="none" spc="0" normalizeH="0" baseline="0" noProof="0" dirty="0" err="1">
                <a:solidFill>
                  <a:schemeClr val="accent2"/>
                </a:solidFill>
                <a:latin typeface="+mj-lt"/>
                <a:ea typeface="+mj-ea"/>
                <a:cs typeface="+mj-cs"/>
              </a:rPr>
              <a:t>Bloble</a:t>
            </a:r>
            <a:r>
              <a:rPr kumimoji="0" lang="en-US" altLang="zh-CN" sz="3200" b="1" kern="0" cap="none" spc="0" normalizeH="0" baseline="0" noProof="0" dirty="0">
                <a:solidFill>
                  <a:schemeClr val="accent2"/>
                </a:solidFill>
                <a:latin typeface="+mj-lt"/>
                <a:ea typeface="+mj-ea"/>
                <a:cs typeface="+mj-cs"/>
              </a:rPr>
              <a:t> 1975)</a:t>
            </a:r>
            <a:endParaRPr kumimoji="0" lang="en-US" altLang="zh-CN" sz="3200" b="1" kern="0" cap="none" spc="0" normalizeH="0" baseline="0" noProof="0" dirty="0">
              <a:solidFill>
                <a:schemeClr val="accent2"/>
              </a:solidFill>
              <a:latin typeface="+mj-lt"/>
              <a:ea typeface="+mj-ea"/>
              <a:cs typeface="+mj-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Picture 4"/>
          <p:cNvPicPr>
            <a:picLocks noChangeAspect="1"/>
          </p:cNvPicPr>
          <p:nvPr/>
        </p:nvPicPr>
        <p:blipFill>
          <a:blip r:embed="rId1"/>
          <a:stretch>
            <a:fillRect/>
          </a:stretch>
        </p:blipFill>
        <p:spPr>
          <a:xfrm>
            <a:off x="395288" y="188913"/>
            <a:ext cx="8424862" cy="6408737"/>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762000" y="304800"/>
            <a:ext cx="6607810" cy="5003800"/>
          </a:xfrm>
          <a:prstGeom prst="rect">
            <a:avLst/>
          </a:prstGeom>
        </p:spPr>
      </p:pic>
      <p:sp>
        <p:nvSpPr>
          <p:cNvPr id="6" name="文本框 5"/>
          <p:cNvSpPr txBox="1"/>
          <p:nvPr/>
        </p:nvSpPr>
        <p:spPr>
          <a:xfrm>
            <a:off x="304800" y="5867400"/>
            <a:ext cx="6370955" cy="368300"/>
          </a:xfrm>
          <a:prstGeom prst="rect">
            <a:avLst/>
          </a:prstGeom>
          <a:noFill/>
        </p:spPr>
        <p:txBody>
          <a:bodyPr wrap="square" rtlCol="0" anchor="t">
            <a:spAutoFit/>
          </a:bodyPr>
          <a:p>
            <a:r>
              <a:rPr lang="en-US" altLang="zh-CN"/>
              <a:t>                             </a:t>
            </a:r>
            <a:r>
              <a:rPr lang="zh-CN" altLang="en-US"/>
              <a:t>图示真核细胞常见的主要胞内区室</a:t>
            </a:r>
            <a:endParaRPr lang="zh-CN" altLang="en-US"/>
          </a:p>
        </p:txBody>
      </p:sp>
      <p:sp>
        <p:nvSpPr>
          <p:cNvPr id="2" name="文本框 1"/>
          <p:cNvSpPr txBox="1"/>
          <p:nvPr/>
        </p:nvSpPr>
        <p:spPr>
          <a:xfrm>
            <a:off x="304800" y="76200"/>
            <a:ext cx="7768590" cy="583565"/>
          </a:xfrm>
          <a:prstGeom prst="rect">
            <a:avLst/>
          </a:prstGeom>
          <a:noFill/>
        </p:spPr>
        <p:txBody>
          <a:bodyPr wrap="square" rtlCol="0" anchor="t">
            <a:spAutoFit/>
          </a:bodyPr>
          <a:p>
            <a:r>
              <a:rPr lang="zh-CN" altLang="en-US" sz="3200">
                <a:latin typeface="黑体" panose="02010609060101010101" pitchFamily="49" charset="-122"/>
                <a:ea typeface="黑体" panose="02010609060101010101" pitchFamily="49" charset="-122"/>
                <a:cs typeface="黑体" panose="02010609060101010101" pitchFamily="49" charset="-122"/>
                <a:sym typeface="+mn-ea"/>
              </a:rPr>
              <a:t>区室化：</a:t>
            </a:r>
            <a:r>
              <a:rPr lang="en-US" altLang="zh-CN" sz="3200">
                <a:latin typeface="黑体" panose="02010609060101010101" pitchFamily="49" charset="-122"/>
                <a:ea typeface="黑体" panose="02010609060101010101" pitchFamily="49" charset="-122"/>
                <a:cs typeface="黑体" panose="02010609060101010101" pitchFamily="49" charset="-122"/>
                <a:sym typeface="+mn-ea"/>
              </a:rPr>
              <a:t>compartmentalization</a:t>
            </a:r>
            <a:endParaRPr lang="en-US" altLang="zh-CN" sz="3200">
              <a:latin typeface="黑体" panose="02010609060101010101" pitchFamily="49" charset="-122"/>
              <a:ea typeface="黑体" panose="02010609060101010101" pitchFamily="49" charset="-122"/>
              <a:cs typeface="黑体" panose="02010609060101010101" pitchFamily="49"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idx="1"/>
          </p:nvPr>
        </p:nvSpPr>
        <p:spPr>
          <a:xfrm>
            <a:off x="457200" y="914400"/>
            <a:ext cx="8305800" cy="4724400"/>
          </a:xfrm>
        </p:spPr>
        <p:txBody>
          <a:bodyPr vert="horz" wrap="square" lIns="91440" tIns="45720" rIns="91440" bIns="45720" anchor="t" anchorCtr="0"/>
          <a:p>
            <a:pPr eaLnBrk="1" hangingPunct="1">
              <a:lnSpc>
                <a:spcPct val="90000"/>
              </a:lnSpc>
              <a:spcAft>
                <a:spcPct val="50000"/>
              </a:spcAft>
              <a:buNone/>
            </a:pPr>
            <a:r>
              <a:rPr lang="zh-CN" altLang="en-US" sz="3600" b="1" dirty="0">
                <a:solidFill>
                  <a:srgbClr val="CC0000"/>
                </a:solidFill>
              </a:rPr>
              <a:t>（二）滑面内质网的功能</a:t>
            </a:r>
            <a:r>
              <a:rPr lang="en-US" altLang="zh-CN" sz="3600" b="1" dirty="0">
                <a:solidFill>
                  <a:srgbClr val="CC0000"/>
                </a:solidFill>
              </a:rPr>
              <a:t>(</a:t>
            </a:r>
            <a:r>
              <a:rPr lang="zh-CN" altLang="en-US" sz="3600" b="1" dirty="0">
                <a:solidFill>
                  <a:srgbClr val="CC0000"/>
                </a:solidFill>
              </a:rPr>
              <a:t>掌握）</a:t>
            </a:r>
            <a:endParaRPr lang="zh-CN" altLang="en-US" sz="3600" b="1" dirty="0">
              <a:solidFill>
                <a:srgbClr val="CC0000"/>
              </a:solidFill>
            </a:endParaRPr>
          </a:p>
          <a:p>
            <a:pPr eaLnBrk="1" hangingPunct="1">
              <a:lnSpc>
                <a:spcPct val="90000"/>
              </a:lnSpc>
              <a:buNone/>
            </a:pPr>
            <a:r>
              <a:rPr lang="en-US" altLang="zh-CN" b="1" dirty="0">
                <a:ea typeface="仿宋_GB2312" pitchFamily="49" charset="-122"/>
              </a:rPr>
              <a:t>1. </a:t>
            </a:r>
            <a:r>
              <a:rPr lang="zh-CN" altLang="en-US" b="1" dirty="0">
                <a:ea typeface="仿宋_GB2312" pitchFamily="49" charset="-122"/>
              </a:rPr>
              <a:t>脂类合成与转运</a:t>
            </a:r>
            <a:endParaRPr lang="zh-CN" altLang="en-US" b="1" dirty="0"/>
          </a:p>
          <a:p>
            <a:pPr eaLnBrk="1" hangingPunct="1">
              <a:lnSpc>
                <a:spcPct val="90000"/>
              </a:lnSpc>
              <a:buNone/>
            </a:pPr>
            <a:r>
              <a:rPr lang="en-US" altLang="zh-CN" b="1" dirty="0">
                <a:ea typeface="仿宋_GB2312" pitchFamily="49" charset="-122"/>
              </a:rPr>
              <a:t>2. </a:t>
            </a:r>
            <a:r>
              <a:rPr lang="zh-CN" altLang="en-US" b="1" dirty="0">
                <a:ea typeface="仿宋_GB2312" pitchFamily="49" charset="-122"/>
              </a:rPr>
              <a:t>参与糖原的代谢</a:t>
            </a:r>
            <a:endParaRPr lang="zh-CN" altLang="en-US" b="1" dirty="0"/>
          </a:p>
          <a:p>
            <a:pPr eaLnBrk="1" hangingPunct="1">
              <a:lnSpc>
                <a:spcPct val="90000"/>
              </a:lnSpc>
              <a:buNone/>
            </a:pPr>
            <a:r>
              <a:rPr lang="en-US" altLang="zh-CN" b="1" dirty="0">
                <a:ea typeface="仿宋_GB2312" pitchFamily="49" charset="-122"/>
              </a:rPr>
              <a:t>3. </a:t>
            </a:r>
            <a:r>
              <a:rPr lang="zh-CN" altLang="en-US" b="1" dirty="0">
                <a:ea typeface="仿宋_GB2312" pitchFamily="49" charset="-122"/>
              </a:rPr>
              <a:t>是细胞解毒的主要场所，工具：细胞色素</a:t>
            </a:r>
            <a:r>
              <a:rPr lang="en-US" altLang="zh-CN" b="1" dirty="0">
                <a:ea typeface="仿宋_GB2312" pitchFamily="49" charset="-122"/>
              </a:rPr>
              <a:t>P450</a:t>
            </a:r>
            <a:r>
              <a:rPr lang="zh-CN" altLang="en-US" b="1" dirty="0">
                <a:ea typeface="仿宋_GB2312" pitchFamily="49" charset="-122"/>
              </a:rPr>
              <a:t>、细胞色素</a:t>
            </a:r>
            <a:r>
              <a:rPr lang="en-US" altLang="zh-CN" b="1" dirty="0">
                <a:ea typeface="仿宋_GB2312" pitchFamily="49" charset="-122"/>
              </a:rPr>
              <a:t>C</a:t>
            </a:r>
            <a:endParaRPr lang="en-US" altLang="zh-CN" b="1" dirty="0"/>
          </a:p>
          <a:p>
            <a:pPr eaLnBrk="1" hangingPunct="1">
              <a:lnSpc>
                <a:spcPct val="90000"/>
              </a:lnSpc>
              <a:buNone/>
            </a:pPr>
            <a:r>
              <a:rPr lang="en-US" altLang="zh-CN" b="1" dirty="0">
                <a:ea typeface="仿宋_GB2312" pitchFamily="49" charset="-122"/>
              </a:rPr>
              <a:t>4. </a:t>
            </a:r>
            <a:r>
              <a:rPr lang="zh-CN" altLang="en-US" b="1" dirty="0">
                <a:ea typeface="仿宋_GB2312" pitchFamily="49" charset="-122"/>
              </a:rPr>
              <a:t>是肌细胞的</a:t>
            </a:r>
            <a:r>
              <a:rPr lang="en-US" altLang="zh-CN" b="1" dirty="0">
                <a:ea typeface="仿宋_GB2312" pitchFamily="49" charset="-122"/>
              </a:rPr>
              <a:t>Ca</a:t>
            </a:r>
            <a:r>
              <a:rPr lang="en-US" altLang="zh-CN" b="1" baseline="30000" dirty="0">
                <a:ea typeface="仿宋_GB2312" pitchFamily="49" charset="-122"/>
              </a:rPr>
              <a:t>++ </a:t>
            </a:r>
            <a:r>
              <a:rPr lang="zh-CN" altLang="en-US" b="1" dirty="0">
                <a:ea typeface="仿宋_GB2312" pitchFamily="49" charset="-122"/>
              </a:rPr>
              <a:t>储存场所，释放时引起横纹肌的收缩（心肌和骨骼肌细胞中的一种特殊的内质网：肌质网</a:t>
            </a:r>
            <a:endParaRPr lang="zh-CN" altLang="en-US" b="1" dirty="0">
              <a:ea typeface="仿宋_GB2312" pitchFamily="49" charset="-122"/>
            </a:endParaRPr>
          </a:p>
          <a:p>
            <a:pPr eaLnBrk="1" hangingPunct="1">
              <a:lnSpc>
                <a:spcPct val="90000"/>
              </a:lnSpc>
              <a:buNone/>
            </a:pPr>
            <a:r>
              <a:rPr lang="en-US" altLang="zh-CN" b="1" dirty="0">
                <a:ea typeface="仿宋_GB2312" pitchFamily="49" charset="-122"/>
              </a:rPr>
              <a:t>5. </a:t>
            </a:r>
            <a:r>
              <a:rPr lang="zh-CN" altLang="en-US" b="1" dirty="0">
                <a:ea typeface="仿宋_GB2312" pitchFamily="49" charset="-122"/>
              </a:rPr>
              <a:t>与胃酸、胆汁的合成与分泌密切相关</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0">
                                            <p:txEl>
                                              <p:charRg st="0" end="12"/>
                                            </p:txEl>
                                          </p:spTgt>
                                        </p:tgtEl>
                                        <p:attrNameLst>
                                          <p:attrName>style.visibility</p:attrName>
                                        </p:attrNameLst>
                                      </p:cBhvr>
                                      <p:to>
                                        <p:strVal val="visible"/>
                                      </p:to>
                                    </p:set>
                                    <p:anim calcmode="lin" valueType="num">
                                      <p:cBhvr additive="base">
                                        <p:cTn id="7" dur="500" fill="hold"/>
                                        <p:tgtEl>
                                          <p:spTgt spid="17410">
                                            <p:txEl>
                                              <p:charRg st="0" end="1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0">
                                            <p:txEl>
                                              <p:charRg st="0" end="1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0">
                                            <p:txEl>
                                              <p:charRg st="12" end="23"/>
                                            </p:txEl>
                                          </p:spTgt>
                                        </p:tgtEl>
                                        <p:attrNameLst>
                                          <p:attrName>style.visibility</p:attrName>
                                        </p:attrNameLst>
                                      </p:cBhvr>
                                      <p:to>
                                        <p:strVal val="visible"/>
                                      </p:to>
                                    </p:set>
                                    <p:anim calcmode="lin" valueType="num">
                                      <p:cBhvr additive="base">
                                        <p:cTn id="13" dur="500" fill="hold"/>
                                        <p:tgtEl>
                                          <p:spTgt spid="17410">
                                            <p:txEl>
                                              <p:charRg st="12" end="2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0">
                                            <p:txEl>
                                              <p:charRg st="12" end="2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0">
                                            <p:txEl>
                                              <p:charRg st="23" end="34"/>
                                            </p:txEl>
                                          </p:spTgt>
                                        </p:tgtEl>
                                        <p:attrNameLst>
                                          <p:attrName>style.visibility</p:attrName>
                                        </p:attrNameLst>
                                      </p:cBhvr>
                                      <p:to>
                                        <p:strVal val="visible"/>
                                      </p:to>
                                    </p:set>
                                    <p:anim calcmode="lin" valueType="num">
                                      <p:cBhvr additive="base">
                                        <p:cTn id="19" dur="500" fill="hold"/>
                                        <p:tgtEl>
                                          <p:spTgt spid="17410">
                                            <p:txEl>
                                              <p:charRg st="23" end="3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0">
                                            <p:txEl>
                                              <p:charRg st="23" end="3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0">
                                            <p:txEl>
                                              <p:charRg st="34" end="66"/>
                                            </p:txEl>
                                          </p:spTgt>
                                        </p:tgtEl>
                                        <p:attrNameLst>
                                          <p:attrName>style.visibility</p:attrName>
                                        </p:attrNameLst>
                                      </p:cBhvr>
                                      <p:to>
                                        <p:strVal val="visible"/>
                                      </p:to>
                                    </p:set>
                                    <p:anim calcmode="lin" valueType="num">
                                      <p:cBhvr additive="base">
                                        <p:cTn id="25" dur="500" fill="hold"/>
                                        <p:tgtEl>
                                          <p:spTgt spid="17410">
                                            <p:txEl>
                                              <p:charRg st="34" end="6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0">
                                            <p:txEl>
                                              <p:charRg st="34" end="6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0">
                                            <p:txEl>
                                              <p:charRg st="66" end="96"/>
                                            </p:txEl>
                                          </p:spTgt>
                                        </p:tgtEl>
                                        <p:attrNameLst>
                                          <p:attrName>style.visibility</p:attrName>
                                        </p:attrNameLst>
                                      </p:cBhvr>
                                      <p:to>
                                        <p:strVal val="visible"/>
                                      </p:to>
                                    </p:set>
                                    <p:anim calcmode="lin" valueType="num">
                                      <p:cBhvr additive="base">
                                        <p:cTn id="31" dur="500" fill="hold"/>
                                        <p:tgtEl>
                                          <p:spTgt spid="17410">
                                            <p:txEl>
                                              <p:charRg st="66" end="9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0">
                                            <p:txEl>
                                              <p:charRg st="66" end="9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410">
                                            <p:txEl>
                                              <p:charRg st="96" end="116"/>
                                            </p:txEl>
                                          </p:spTgt>
                                        </p:tgtEl>
                                        <p:attrNameLst>
                                          <p:attrName>style.visibility</p:attrName>
                                        </p:attrNameLst>
                                      </p:cBhvr>
                                      <p:to>
                                        <p:strVal val="visible"/>
                                      </p:to>
                                    </p:set>
                                    <p:anim calcmode="lin" valueType="num">
                                      <p:cBhvr additive="base">
                                        <p:cTn id="37" dur="500" fill="hold"/>
                                        <p:tgtEl>
                                          <p:spTgt spid="17410">
                                            <p:txEl>
                                              <p:charRg st="96" end="11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410">
                                            <p:txEl>
                                              <p:charRg st="96" end="11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4"/>
          <p:cNvSpPr txBox="1">
            <a:spLocks noChangeArrowheads="1"/>
          </p:cNvSpPr>
          <p:nvPr/>
        </p:nvSpPr>
        <p:spPr bwMode="auto">
          <a:xfrm>
            <a:off x="0" y="2636841"/>
            <a:ext cx="9144000" cy="701731"/>
          </a:xfrm>
          <a:prstGeom prst="rect">
            <a:avLst/>
          </a:prstGeom>
          <a:noFill/>
          <a:ln w="9525">
            <a:noFill/>
            <a:miter lim="800000"/>
          </a:ln>
        </p:spPr>
        <p:txBody>
          <a:bodyPr>
            <a:spAutoFit/>
          </a:bodyPr>
          <a:lstStyle/>
          <a:p>
            <a:pPr fontAlgn="base">
              <a:lnSpc>
                <a:spcPct val="110000"/>
              </a:lnSpc>
              <a:spcBef>
                <a:spcPct val="0"/>
              </a:spcBef>
              <a:spcAft>
                <a:spcPct val="0"/>
              </a:spcAft>
            </a:pPr>
            <a:r>
              <a:rPr lang="en-US" altLang="zh-CN" sz="3600" b="1">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32099" name="Text Box 9"/>
          <p:cNvSpPr txBox="1">
            <a:spLocks noChangeArrowheads="1"/>
          </p:cNvSpPr>
          <p:nvPr/>
        </p:nvSpPr>
        <p:spPr bwMode="auto">
          <a:xfrm>
            <a:off x="539752" y="549276"/>
            <a:ext cx="8064500" cy="3958007"/>
          </a:xfrm>
          <a:prstGeom prst="rect">
            <a:avLst/>
          </a:prstGeom>
          <a:noFill/>
          <a:ln w="9525" algn="ctr">
            <a:noFill/>
            <a:miter lim="800000"/>
          </a:ln>
        </p:spPr>
        <p:txBody>
          <a:bodyPr>
            <a:spAutoFit/>
          </a:bodyPr>
          <a:lstStyle/>
          <a:p>
            <a:pPr fontAlgn="base">
              <a:lnSpc>
                <a:spcPct val="140000"/>
              </a:lnSpc>
              <a:spcBef>
                <a:spcPct val="0"/>
              </a:spcBef>
              <a:spcAft>
                <a:spcPct val="0"/>
              </a:spcAft>
            </a:pPr>
            <a:r>
              <a:rPr lang="zh-CN" altLang="en-US" sz="2800" b="1" dirty="0">
                <a:solidFill>
                  <a:srgbClr val="0066FF"/>
                </a:solidFill>
                <a:latin typeface="微软雅黑" panose="020B0503020204020204" charset="-122"/>
                <a:ea typeface="微软雅黑" panose="020B0503020204020204" charset="-122"/>
                <a:cs typeface="微软雅黑" panose="020B0503020204020204" charset="-122"/>
              </a:rPr>
              <a:t>（二）光面内质网的功</a:t>
            </a:r>
            <a:r>
              <a:rPr lang="zh-CN" altLang="en-US" sz="2800" b="1" dirty="0" smtClean="0">
                <a:solidFill>
                  <a:srgbClr val="0066FF"/>
                </a:solidFill>
                <a:latin typeface="微软雅黑" panose="020B0503020204020204" charset="-122"/>
                <a:ea typeface="微软雅黑" panose="020B0503020204020204" charset="-122"/>
                <a:cs typeface="微软雅黑" panose="020B0503020204020204" charset="-122"/>
              </a:rPr>
              <a:t>能</a:t>
            </a:r>
            <a:endParaRPr lang="en-US" altLang="zh-CN" sz="2800" b="1" dirty="0" smtClean="0">
              <a:solidFill>
                <a:srgbClr val="0066FF"/>
              </a:solidFill>
              <a:latin typeface="微软雅黑" panose="020B0503020204020204" charset="-122"/>
              <a:ea typeface="微软雅黑" panose="020B0503020204020204" charset="-122"/>
              <a:cs typeface="微软雅黑" panose="020B0503020204020204" charset="-122"/>
            </a:endParaRPr>
          </a:p>
          <a:p>
            <a:pPr fontAlgn="base">
              <a:lnSpc>
                <a:spcPct val="140000"/>
              </a:lnSpc>
              <a:spcBef>
                <a:spcPct val="0"/>
              </a:spcBef>
              <a:spcAft>
                <a:spcPct val="0"/>
              </a:spcAft>
            </a:pPr>
            <a:endParaRPr lang="zh-CN" altLang="en-US" sz="2800" b="1" dirty="0">
              <a:solidFill>
                <a:srgbClr val="0066FF"/>
              </a:solidFill>
              <a:latin typeface="微软雅黑" panose="020B0503020204020204" charset="-122"/>
              <a:ea typeface="微软雅黑" panose="020B0503020204020204" charset="-122"/>
              <a:cs typeface="微软雅黑" panose="020B0503020204020204" charset="-122"/>
            </a:endParaRPr>
          </a:p>
          <a:p>
            <a:pPr lvl="1" fontAlgn="base">
              <a:lnSpc>
                <a:spcPct val="180000"/>
              </a:lnSpc>
              <a:spcBef>
                <a:spcPct val="0"/>
              </a:spcBef>
              <a:spcAft>
                <a:spcPct val="0"/>
              </a:spcAft>
            </a:pPr>
            <a:r>
              <a:rPr sz="2400" b="1" dirty="0">
                <a:solidFill>
                  <a:srgbClr val="000000"/>
                </a:solidFill>
                <a:latin typeface="微软雅黑" panose="020B0503020204020204" charset="-122"/>
                <a:ea typeface="微软雅黑" panose="020B0503020204020204" charset="-122"/>
                <a:cs typeface="微软雅黑" panose="020B0503020204020204" charset="-122"/>
              </a:rPr>
              <a:t>1.脂质合成</a:t>
            </a:r>
            <a:endParaRPr sz="2400" b="1" dirty="0">
              <a:solidFill>
                <a:srgbClr val="000000"/>
              </a:solidFill>
              <a:latin typeface="微软雅黑" panose="020B0503020204020204" charset="-122"/>
              <a:ea typeface="微软雅黑" panose="020B0503020204020204" charset="-122"/>
              <a:cs typeface="微软雅黑" panose="020B0503020204020204" charset="-122"/>
            </a:endParaRPr>
          </a:p>
          <a:p>
            <a:pPr lvl="1" fontAlgn="base">
              <a:lnSpc>
                <a:spcPct val="180000"/>
              </a:lnSpc>
              <a:spcBef>
                <a:spcPct val="0"/>
              </a:spcBef>
              <a:spcAft>
                <a:spcPct val="0"/>
              </a:spcAft>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脂类合成是光面内质网最为重要的功能之一。</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除线粒体特有的两种磷脂外，细胞所需要的全部膜脂几乎都是由内质网合成的</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a:t>
            </a:r>
            <a:endParaRPr lang="zh-CN" altLang="en-US" sz="24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418" name="对象 316417"/>
          <p:cNvGraphicFramePr/>
          <p:nvPr/>
        </p:nvGraphicFramePr>
        <p:xfrm>
          <a:off x="533307" y="3890645"/>
          <a:ext cx="3371265" cy="2114550"/>
        </p:xfrm>
        <a:graphic>
          <a:graphicData uri="http://schemas.openxmlformats.org/presentationml/2006/ole">
            <mc:AlternateContent xmlns:mc="http://schemas.openxmlformats.org/markup-compatibility/2006">
              <mc:Choice xmlns:v="urn:schemas-microsoft-com:vml" Requires="v">
                <p:oleObj spid="_x0000_s4676" name="" r:id="rId1" imgW="3371850" imgH="2114550" progId="Paint.Picture">
                  <p:embed/>
                </p:oleObj>
              </mc:Choice>
              <mc:Fallback>
                <p:oleObj name="" r:id="rId1" imgW="3371850" imgH="2114550" progId="Paint.Picture">
                  <p:embed/>
                  <p:pic>
                    <p:nvPicPr>
                      <p:cNvPr id="0" name="图片 4675"/>
                      <p:cNvPicPr/>
                      <p:nvPr/>
                    </p:nvPicPr>
                    <p:blipFill>
                      <a:blip r:embed="rId2"/>
                      <a:stretch>
                        <a:fillRect/>
                      </a:stretch>
                    </p:blipFill>
                    <p:spPr>
                      <a:xfrm>
                        <a:off x="533307" y="3890645"/>
                        <a:ext cx="3371265" cy="2114550"/>
                      </a:xfrm>
                      <a:prstGeom prst="rect">
                        <a:avLst/>
                      </a:prstGeom>
                      <a:noFill/>
                      <a:ln w="38100">
                        <a:noFill/>
                        <a:miter/>
                      </a:ln>
                    </p:spPr>
                  </p:pic>
                </p:oleObj>
              </mc:Fallback>
            </mc:AlternateContent>
          </a:graphicData>
        </a:graphic>
      </p:graphicFrame>
      <p:graphicFrame>
        <p:nvGraphicFramePr>
          <p:cNvPr id="316419" name="对象 316418"/>
          <p:cNvGraphicFramePr/>
          <p:nvPr/>
        </p:nvGraphicFramePr>
        <p:xfrm>
          <a:off x="323794" y="3890645"/>
          <a:ext cx="4247412" cy="2114550"/>
        </p:xfrm>
        <a:graphic>
          <a:graphicData uri="http://schemas.openxmlformats.org/presentationml/2006/ole">
            <mc:AlternateContent xmlns:mc="http://schemas.openxmlformats.org/markup-compatibility/2006">
              <mc:Choice xmlns:v="urn:schemas-microsoft-com:vml" Requires="v">
                <p:oleObj spid="_x0000_s4677" name="" r:id="rId3" imgW="4248150" imgH="2114550" progId="Paint.Picture">
                  <p:embed/>
                </p:oleObj>
              </mc:Choice>
              <mc:Fallback>
                <p:oleObj name="" r:id="rId3" imgW="4248150" imgH="2114550" progId="Paint.Picture">
                  <p:embed/>
                  <p:pic>
                    <p:nvPicPr>
                      <p:cNvPr id="0" name="图片 4676"/>
                      <p:cNvPicPr/>
                      <p:nvPr/>
                    </p:nvPicPr>
                    <p:blipFill>
                      <a:blip r:embed="rId4"/>
                      <a:stretch>
                        <a:fillRect/>
                      </a:stretch>
                    </p:blipFill>
                    <p:spPr>
                      <a:xfrm>
                        <a:off x="323794" y="3890645"/>
                        <a:ext cx="4247412" cy="2114550"/>
                      </a:xfrm>
                      <a:prstGeom prst="rect">
                        <a:avLst/>
                      </a:prstGeom>
                      <a:noFill/>
                      <a:ln w="38100">
                        <a:noFill/>
                        <a:miter/>
                      </a:ln>
                    </p:spPr>
                  </p:pic>
                </p:oleObj>
              </mc:Fallback>
            </mc:AlternateContent>
          </a:graphicData>
        </a:graphic>
      </p:graphicFrame>
      <p:graphicFrame>
        <p:nvGraphicFramePr>
          <p:cNvPr id="316420" name="对象 316419"/>
          <p:cNvGraphicFramePr/>
          <p:nvPr/>
        </p:nvGraphicFramePr>
        <p:xfrm>
          <a:off x="363792" y="3874135"/>
          <a:ext cx="4247412" cy="2114550"/>
        </p:xfrm>
        <a:graphic>
          <a:graphicData uri="http://schemas.openxmlformats.org/presentationml/2006/ole">
            <mc:AlternateContent xmlns:mc="http://schemas.openxmlformats.org/markup-compatibility/2006">
              <mc:Choice xmlns:v="urn:schemas-microsoft-com:vml" Requires="v">
                <p:oleObj spid="_x0000_s4678" name="" r:id="rId5" imgW="4248150" imgH="2114550" progId="Paint.Picture">
                  <p:embed/>
                </p:oleObj>
              </mc:Choice>
              <mc:Fallback>
                <p:oleObj name="" r:id="rId5" imgW="4248150" imgH="2114550" progId="Paint.Picture">
                  <p:embed/>
                  <p:pic>
                    <p:nvPicPr>
                      <p:cNvPr id="0" name="图片 4677"/>
                      <p:cNvPicPr/>
                      <p:nvPr/>
                    </p:nvPicPr>
                    <p:blipFill>
                      <a:blip r:embed="rId6"/>
                      <a:stretch>
                        <a:fillRect/>
                      </a:stretch>
                    </p:blipFill>
                    <p:spPr>
                      <a:xfrm>
                        <a:off x="363792" y="3874135"/>
                        <a:ext cx="4247412" cy="2114550"/>
                      </a:xfrm>
                      <a:prstGeom prst="rect">
                        <a:avLst/>
                      </a:prstGeom>
                      <a:noFill/>
                      <a:ln w="38100">
                        <a:noFill/>
                        <a:miter/>
                      </a:ln>
                    </p:spPr>
                  </p:pic>
                </p:oleObj>
              </mc:Fallback>
            </mc:AlternateContent>
          </a:graphicData>
        </a:graphic>
      </p:graphicFrame>
      <p:graphicFrame>
        <p:nvGraphicFramePr>
          <p:cNvPr id="316421" name="对象 316420"/>
          <p:cNvGraphicFramePr/>
          <p:nvPr/>
        </p:nvGraphicFramePr>
        <p:xfrm>
          <a:off x="914241" y="4014473"/>
          <a:ext cx="1180895" cy="1952625"/>
        </p:xfrm>
        <a:graphic>
          <a:graphicData uri="http://schemas.openxmlformats.org/presentationml/2006/ole">
            <mc:AlternateContent xmlns:mc="http://schemas.openxmlformats.org/markup-compatibility/2006">
              <mc:Choice xmlns:v="urn:schemas-microsoft-com:vml" Requires="v">
                <p:oleObj spid="_x0000_s4679" name="" r:id="rId7" imgW="1181100" imgH="1952625" progId="Paint.Picture">
                  <p:embed/>
                </p:oleObj>
              </mc:Choice>
              <mc:Fallback>
                <p:oleObj name="" r:id="rId7" imgW="1181100" imgH="1952625" progId="Paint.Picture">
                  <p:embed/>
                  <p:pic>
                    <p:nvPicPr>
                      <p:cNvPr id="0" name="图片 4678"/>
                      <p:cNvPicPr/>
                      <p:nvPr/>
                    </p:nvPicPr>
                    <p:blipFill>
                      <a:blip r:embed="rId8">
                        <a:clrChange>
                          <a:clrFrom>
                            <a:srgbClr val="FFFFFF"/>
                          </a:clrFrom>
                          <a:clrTo>
                            <a:srgbClr val="FFFFFF">
                              <a:alpha val="0"/>
                            </a:srgbClr>
                          </a:clrTo>
                        </a:clrChange>
                      </a:blip>
                      <a:stretch>
                        <a:fillRect/>
                      </a:stretch>
                    </p:blipFill>
                    <p:spPr>
                      <a:xfrm>
                        <a:off x="914241" y="4014473"/>
                        <a:ext cx="1180895" cy="1952625"/>
                      </a:xfrm>
                      <a:prstGeom prst="rect">
                        <a:avLst/>
                      </a:prstGeom>
                      <a:noFill/>
                      <a:ln w="38100">
                        <a:noFill/>
                        <a:miter/>
                      </a:ln>
                    </p:spPr>
                  </p:pic>
                </p:oleObj>
              </mc:Fallback>
            </mc:AlternateContent>
          </a:graphicData>
        </a:graphic>
      </p:graphicFrame>
      <p:graphicFrame>
        <p:nvGraphicFramePr>
          <p:cNvPr id="316422" name="对象 316421"/>
          <p:cNvGraphicFramePr/>
          <p:nvPr/>
        </p:nvGraphicFramePr>
        <p:xfrm>
          <a:off x="533307" y="4214495"/>
          <a:ext cx="1657062" cy="1485900"/>
        </p:xfrm>
        <a:graphic>
          <a:graphicData uri="http://schemas.openxmlformats.org/presentationml/2006/ole">
            <mc:AlternateContent xmlns:mc="http://schemas.openxmlformats.org/markup-compatibility/2006">
              <mc:Choice xmlns:v="urn:schemas-microsoft-com:vml" Requires="v">
                <p:oleObj spid="_x0000_s4680" name="" r:id="rId9" imgW="1657350" imgH="1485900" progId="Paint.Picture">
                  <p:embed/>
                </p:oleObj>
              </mc:Choice>
              <mc:Fallback>
                <p:oleObj name="" r:id="rId9" imgW="1657350" imgH="1485900" progId="Paint.Picture">
                  <p:embed/>
                  <p:pic>
                    <p:nvPicPr>
                      <p:cNvPr id="0" name="图片 4679"/>
                      <p:cNvPicPr/>
                      <p:nvPr/>
                    </p:nvPicPr>
                    <p:blipFill>
                      <a:blip r:embed="rId10">
                        <a:clrChange>
                          <a:clrFrom>
                            <a:srgbClr val="FFFFFF"/>
                          </a:clrFrom>
                          <a:clrTo>
                            <a:srgbClr val="FFFFFF">
                              <a:alpha val="0"/>
                            </a:srgbClr>
                          </a:clrTo>
                        </a:clrChange>
                      </a:blip>
                      <a:stretch>
                        <a:fillRect/>
                      </a:stretch>
                    </p:blipFill>
                    <p:spPr>
                      <a:xfrm>
                        <a:off x="533307" y="4214495"/>
                        <a:ext cx="1657062" cy="1485900"/>
                      </a:xfrm>
                      <a:prstGeom prst="rect">
                        <a:avLst/>
                      </a:prstGeom>
                      <a:noFill/>
                      <a:ln w="38100">
                        <a:noFill/>
                        <a:miter/>
                      </a:ln>
                    </p:spPr>
                  </p:pic>
                </p:oleObj>
              </mc:Fallback>
            </mc:AlternateContent>
          </a:graphicData>
        </a:graphic>
      </p:graphicFrame>
      <p:graphicFrame>
        <p:nvGraphicFramePr>
          <p:cNvPr id="316423" name="对象 316422"/>
          <p:cNvGraphicFramePr/>
          <p:nvPr/>
        </p:nvGraphicFramePr>
        <p:xfrm>
          <a:off x="533309" y="4128773"/>
          <a:ext cx="1514212" cy="1685925"/>
        </p:xfrm>
        <a:graphic>
          <a:graphicData uri="http://schemas.openxmlformats.org/presentationml/2006/ole">
            <mc:AlternateContent xmlns:mc="http://schemas.openxmlformats.org/markup-compatibility/2006">
              <mc:Choice xmlns:v="urn:schemas-microsoft-com:vml" Requires="v">
                <p:oleObj spid="_x0000_s4681" name="" r:id="rId11" imgW="1514475" imgH="1685925" progId="Paint.Picture">
                  <p:embed/>
                </p:oleObj>
              </mc:Choice>
              <mc:Fallback>
                <p:oleObj name="" r:id="rId11" imgW="1514475" imgH="1685925" progId="Paint.Picture">
                  <p:embed/>
                  <p:pic>
                    <p:nvPicPr>
                      <p:cNvPr id="0" name="图片 4680"/>
                      <p:cNvPicPr/>
                      <p:nvPr/>
                    </p:nvPicPr>
                    <p:blipFill>
                      <a:blip r:embed="rId12">
                        <a:clrChange>
                          <a:clrFrom>
                            <a:srgbClr val="FFFFFF"/>
                          </a:clrFrom>
                          <a:clrTo>
                            <a:srgbClr val="FFFFFF">
                              <a:alpha val="0"/>
                            </a:srgbClr>
                          </a:clrTo>
                        </a:clrChange>
                      </a:blip>
                      <a:stretch>
                        <a:fillRect/>
                      </a:stretch>
                    </p:blipFill>
                    <p:spPr>
                      <a:xfrm>
                        <a:off x="533309" y="4128773"/>
                        <a:ext cx="1514212" cy="1685925"/>
                      </a:xfrm>
                      <a:prstGeom prst="rect">
                        <a:avLst/>
                      </a:prstGeom>
                      <a:noFill/>
                      <a:ln w="38100">
                        <a:noFill/>
                        <a:miter/>
                      </a:ln>
                    </p:spPr>
                  </p:pic>
                </p:oleObj>
              </mc:Fallback>
            </mc:AlternateContent>
          </a:graphicData>
        </a:graphic>
      </p:graphicFrame>
      <p:graphicFrame>
        <p:nvGraphicFramePr>
          <p:cNvPr id="316424" name="对象 316423"/>
          <p:cNvGraphicFramePr/>
          <p:nvPr/>
        </p:nvGraphicFramePr>
        <p:xfrm>
          <a:off x="1377711" y="3909695"/>
          <a:ext cx="168246" cy="990600"/>
        </p:xfrm>
        <a:graphic>
          <a:graphicData uri="http://schemas.openxmlformats.org/presentationml/2006/ole">
            <mc:AlternateContent xmlns:mc="http://schemas.openxmlformats.org/markup-compatibility/2006">
              <mc:Choice xmlns:v="urn:schemas-microsoft-com:vml" Requires="v">
                <p:oleObj spid="_x0000_s4682" name="" r:id="rId13" imgW="171450" imgH="1000125" progId="Paint.Picture">
                  <p:embed/>
                </p:oleObj>
              </mc:Choice>
              <mc:Fallback>
                <p:oleObj name="" r:id="rId13" imgW="171450" imgH="1000125" progId="Paint.Picture">
                  <p:embed/>
                  <p:pic>
                    <p:nvPicPr>
                      <p:cNvPr id="0" name="图片 4681"/>
                      <p:cNvPicPr/>
                      <p:nvPr/>
                    </p:nvPicPr>
                    <p:blipFill>
                      <a:blip r:embed="rId14"/>
                      <a:stretch>
                        <a:fillRect/>
                      </a:stretch>
                    </p:blipFill>
                    <p:spPr>
                      <a:xfrm>
                        <a:off x="1377711" y="3909695"/>
                        <a:ext cx="168246" cy="990600"/>
                      </a:xfrm>
                      <a:prstGeom prst="rect">
                        <a:avLst/>
                      </a:prstGeom>
                      <a:noFill/>
                      <a:ln w="38100">
                        <a:noFill/>
                        <a:miter/>
                      </a:ln>
                    </p:spPr>
                  </p:pic>
                </p:oleObj>
              </mc:Fallback>
            </mc:AlternateContent>
          </a:graphicData>
        </a:graphic>
      </p:graphicFrame>
      <p:graphicFrame>
        <p:nvGraphicFramePr>
          <p:cNvPr id="316425" name="对象 316424"/>
          <p:cNvGraphicFramePr/>
          <p:nvPr/>
        </p:nvGraphicFramePr>
        <p:xfrm>
          <a:off x="847579" y="3985895"/>
          <a:ext cx="447597" cy="1943100"/>
        </p:xfrm>
        <a:graphic>
          <a:graphicData uri="http://schemas.openxmlformats.org/presentationml/2006/ole">
            <mc:AlternateContent xmlns:mc="http://schemas.openxmlformats.org/markup-compatibility/2006">
              <mc:Choice xmlns:v="urn:schemas-microsoft-com:vml" Requires="v">
                <p:oleObj spid="_x0000_s4683" name="" r:id="rId15" imgW="447675" imgH="1943100" progId="Paint.Picture">
                  <p:embed/>
                </p:oleObj>
              </mc:Choice>
              <mc:Fallback>
                <p:oleObj name="" r:id="rId15" imgW="447675" imgH="1943100" progId="Paint.Picture">
                  <p:embed/>
                  <p:pic>
                    <p:nvPicPr>
                      <p:cNvPr id="0" name="图片 4682"/>
                      <p:cNvPicPr/>
                      <p:nvPr/>
                    </p:nvPicPr>
                    <p:blipFill>
                      <a:blip r:embed="rId16">
                        <a:clrChange>
                          <a:clrFrom>
                            <a:srgbClr val="FFFFFF"/>
                          </a:clrFrom>
                          <a:clrTo>
                            <a:srgbClr val="FFFFFF">
                              <a:alpha val="0"/>
                            </a:srgbClr>
                          </a:clrTo>
                        </a:clrChange>
                      </a:blip>
                      <a:stretch>
                        <a:fillRect/>
                      </a:stretch>
                    </p:blipFill>
                    <p:spPr>
                      <a:xfrm>
                        <a:off x="847579" y="3985895"/>
                        <a:ext cx="447597" cy="1943100"/>
                      </a:xfrm>
                      <a:prstGeom prst="rect">
                        <a:avLst/>
                      </a:prstGeom>
                      <a:noFill/>
                      <a:ln w="38100">
                        <a:noFill/>
                        <a:miter/>
                      </a:ln>
                    </p:spPr>
                  </p:pic>
                </p:oleObj>
              </mc:Fallback>
            </mc:AlternateContent>
          </a:graphicData>
        </a:graphic>
      </p:graphicFrame>
      <p:graphicFrame>
        <p:nvGraphicFramePr>
          <p:cNvPr id="316426" name="对象 316425"/>
          <p:cNvGraphicFramePr/>
          <p:nvPr/>
        </p:nvGraphicFramePr>
        <p:xfrm>
          <a:off x="1371362" y="3909695"/>
          <a:ext cx="180944" cy="1066800"/>
        </p:xfrm>
        <a:graphic>
          <a:graphicData uri="http://schemas.openxmlformats.org/presentationml/2006/ole">
            <mc:AlternateContent xmlns:mc="http://schemas.openxmlformats.org/markup-compatibility/2006">
              <mc:Choice xmlns:v="urn:schemas-microsoft-com:vml" Requires="v">
                <p:oleObj spid="_x0000_s4684" name="" r:id="rId17" imgW="171450" imgH="1000125" progId="Paint.Picture">
                  <p:embed/>
                </p:oleObj>
              </mc:Choice>
              <mc:Fallback>
                <p:oleObj name="" r:id="rId17" imgW="171450" imgH="1000125" progId="Paint.Picture">
                  <p:embed/>
                  <p:pic>
                    <p:nvPicPr>
                      <p:cNvPr id="0" name="图片 4683"/>
                      <p:cNvPicPr/>
                      <p:nvPr/>
                    </p:nvPicPr>
                    <p:blipFill>
                      <a:blip r:embed="rId18"/>
                      <a:stretch>
                        <a:fillRect/>
                      </a:stretch>
                    </p:blipFill>
                    <p:spPr>
                      <a:xfrm>
                        <a:off x="1371362" y="3909695"/>
                        <a:ext cx="180944" cy="1066800"/>
                      </a:xfrm>
                      <a:prstGeom prst="rect">
                        <a:avLst/>
                      </a:prstGeom>
                      <a:noFill/>
                      <a:ln w="38100">
                        <a:noFill/>
                        <a:miter/>
                      </a:ln>
                    </p:spPr>
                  </p:pic>
                </p:oleObj>
              </mc:Fallback>
            </mc:AlternateContent>
          </a:graphicData>
        </a:graphic>
      </p:graphicFrame>
      <p:graphicFrame>
        <p:nvGraphicFramePr>
          <p:cNvPr id="316427" name="对象 316426"/>
          <p:cNvGraphicFramePr/>
          <p:nvPr/>
        </p:nvGraphicFramePr>
        <p:xfrm>
          <a:off x="1409455" y="3947795"/>
          <a:ext cx="190467" cy="2019300"/>
        </p:xfrm>
        <a:graphic>
          <a:graphicData uri="http://schemas.openxmlformats.org/presentationml/2006/ole">
            <mc:AlternateContent xmlns:mc="http://schemas.openxmlformats.org/markup-compatibility/2006">
              <mc:Choice xmlns:v="urn:schemas-microsoft-com:vml" Requires="v">
                <p:oleObj spid="_x0000_s4685" name="" r:id="rId19" imgW="190500" imgH="2019300" progId="Paint.Picture">
                  <p:embed/>
                </p:oleObj>
              </mc:Choice>
              <mc:Fallback>
                <p:oleObj name="" r:id="rId19" imgW="190500" imgH="2019300" progId="Paint.Picture">
                  <p:embed/>
                  <p:pic>
                    <p:nvPicPr>
                      <p:cNvPr id="0" name="图片 4684"/>
                      <p:cNvPicPr/>
                      <p:nvPr/>
                    </p:nvPicPr>
                    <p:blipFill>
                      <a:blip r:embed="rId20"/>
                      <a:stretch>
                        <a:fillRect/>
                      </a:stretch>
                    </p:blipFill>
                    <p:spPr>
                      <a:xfrm>
                        <a:off x="1409455" y="3947795"/>
                        <a:ext cx="190467" cy="2019300"/>
                      </a:xfrm>
                      <a:prstGeom prst="rect">
                        <a:avLst/>
                      </a:prstGeom>
                      <a:noFill/>
                      <a:ln w="38100">
                        <a:noFill/>
                        <a:miter/>
                      </a:ln>
                    </p:spPr>
                  </p:pic>
                </p:oleObj>
              </mc:Fallback>
            </mc:AlternateContent>
          </a:graphicData>
        </a:graphic>
      </p:graphicFrame>
      <p:graphicFrame>
        <p:nvGraphicFramePr>
          <p:cNvPr id="316428" name="对象 316427"/>
          <p:cNvGraphicFramePr/>
          <p:nvPr/>
        </p:nvGraphicFramePr>
        <p:xfrm>
          <a:off x="6475877" y="1050925"/>
          <a:ext cx="533307" cy="179388"/>
        </p:xfrm>
        <a:graphic>
          <a:graphicData uri="http://schemas.openxmlformats.org/presentationml/2006/ole">
            <mc:AlternateContent xmlns:mc="http://schemas.openxmlformats.org/markup-compatibility/2006">
              <mc:Choice xmlns:v="urn:schemas-microsoft-com:vml" Requires="v">
                <p:oleObj spid="_x0000_s4686" name="" r:id="rId21" imgW="847725" imgH="285750" progId="Paint.Picture">
                  <p:embed/>
                </p:oleObj>
              </mc:Choice>
              <mc:Fallback>
                <p:oleObj name="" r:id="rId21" imgW="847725" imgH="285750" progId="Paint.Picture">
                  <p:embed/>
                  <p:pic>
                    <p:nvPicPr>
                      <p:cNvPr id="0" name="图片 4685"/>
                      <p:cNvPicPr/>
                      <p:nvPr/>
                    </p:nvPicPr>
                    <p:blipFill>
                      <a:blip r:embed="rId22"/>
                      <a:stretch>
                        <a:fillRect/>
                      </a:stretch>
                    </p:blipFill>
                    <p:spPr>
                      <a:xfrm>
                        <a:off x="6475877" y="1050925"/>
                        <a:ext cx="533307" cy="179388"/>
                      </a:xfrm>
                      <a:prstGeom prst="rect">
                        <a:avLst/>
                      </a:prstGeom>
                      <a:noFill/>
                      <a:ln w="38100">
                        <a:noFill/>
                        <a:miter/>
                      </a:ln>
                    </p:spPr>
                  </p:pic>
                </p:oleObj>
              </mc:Fallback>
            </mc:AlternateContent>
          </a:graphicData>
        </a:graphic>
      </p:graphicFrame>
      <p:graphicFrame>
        <p:nvGraphicFramePr>
          <p:cNvPr id="316429" name="对象 316428"/>
          <p:cNvGraphicFramePr/>
          <p:nvPr/>
        </p:nvGraphicFramePr>
        <p:xfrm>
          <a:off x="6475877" y="847725"/>
          <a:ext cx="533307" cy="204788"/>
        </p:xfrm>
        <a:graphic>
          <a:graphicData uri="http://schemas.openxmlformats.org/presentationml/2006/ole">
            <mc:AlternateContent xmlns:mc="http://schemas.openxmlformats.org/markup-compatibility/2006">
              <mc:Choice xmlns:v="urn:schemas-microsoft-com:vml" Requires="v">
                <p:oleObj spid="_x0000_s4687" name="" r:id="rId23" imgW="828675" imgH="247650" progId="Paint.Picture">
                  <p:embed/>
                </p:oleObj>
              </mc:Choice>
              <mc:Fallback>
                <p:oleObj name="" r:id="rId23" imgW="828675" imgH="247650" progId="Paint.Picture">
                  <p:embed/>
                  <p:pic>
                    <p:nvPicPr>
                      <p:cNvPr id="0" name="图片 4686"/>
                      <p:cNvPicPr/>
                      <p:nvPr/>
                    </p:nvPicPr>
                    <p:blipFill>
                      <a:blip r:embed="rId24"/>
                      <a:stretch>
                        <a:fillRect/>
                      </a:stretch>
                    </p:blipFill>
                    <p:spPr>
                      <a:xfrm>
                        <a:off x="6475877" y="847725"/>
                        <a:ext cx="533307" cy="204788"/>
                      </a:xfrm>
                      <a:prstGeom prst="rect">
                        <a:avLst/>
                      </a:prstGeom>
                      <a:noFill/>
                      <a:ln w="38100">
                        <a:noFill/>
                        <a:miter/>
                      </a:ln>
                    </p:spPr>
                  </p:pic>
                </p:oleObj>
              </mc:Fallback>
            </mc:AlternateContent>
          </a:graphicData>
        </a:graphic>
      </p:graphicFrame>
      <p:graphicFrame>
        <p:nvGraphicFramePr>
          <p:cNvPr id="316430" name="对象 316429"/>
          <p:cNvGraphicFramePr/>
          <p:nvPr/>
        </p:nvGraphicFramePr>
        <p:xfrm>
          <a:off x="6475877" y="574678"/>
          <a:ext cx="533307" cy="250825"/>
        </p:xfrm>
        <a:graphic>
          <a:graphicData uri="http://schemas.openxmlformats.org/presentationml/2006/ole">
            <mc:AlternateContent xmlns:mc="http://schemas.openxmlformats.org/markup-compatibility/2006">
              <mc:Choice xmlns:v="urn:schemas-microsoft-com:vml" Requires="v">
                <p:oleObj spid="_x0000_s4688" name="" r:id="rId25" imgW="828675" imgH="257175" progId="Paint.Picture">
                  <p:embed/>
                </p:oleObj>
              </mc:Choice>
              <mc:Fallback>
                <p:oleObj name="" r:id="rId25" imgW="828675" imgH="257175" progId="Paint.Picture">
                  <p:embed/>
                  <p:pic>
                    <p:nvPicPr>
                      <p:cNvPr id="0" name="图片 4687"/>
                      <p:cNvPicPr/>
                      <p:nvPr/>
                    </p:nvPicPr>
                    <p:blipFill>
                      <a:blip r:embed="rId26"/>
                      <a:stretch>
                        <a:fillRect/>
                      </a:stretch>
                    </p:blipFill>
                    <p:spPr>
                      <a:xfrm>
                        <a:off x="6475877" y="574678"/>
                        <a:ext cx="533307" cy="250825"/>
                      </a:xfrm>
                      <a:prstGeom prst="rect">
                        <a:avLst/>
                      </a:prstGeom>
                      <a:noFill/>
                      <a:ln w="38100">
                        <a:noFill/>
                        <a:miter/>
                      </a:ln>
                    </p:spPr>
                  </p:pic>
                </p:oleObj>
              </mc:Fallback>
            </mc:AlternateContent>
          </a:graphicData>
        </a:graphic>
      </p:graphicFrame>
      <p:grpSp>
        <p:nvGrpSpPr>
          <p:cNvPr id="316431" name="组合 316430"/>
          <p:cNvGrpSpPr/>
          <p:nvPr/>
        </p:nvGrpSpPr>
        <p:grpSpPr>
          <a:xfrm>
            <a:off x="6475875" y="1190628"/>
            <a:ext cx="761868" cy="2074863"/>
            <a:chOff x="4032" y="768"/>
            <a:chExt cx="555" cy="1307"/>
          </a:xfrm>
        </p:grpSpPr>
        <p:graphicFrame>
          <p:nvGraphicFramePr>
            <p:cNvPr id="316432" name="对象 316431"/>
            <p:cNvGraphicFramePr/>
            <p:nvPr/>
          </p:nvGraphicFramePr>
          <p:xfrm>
            <a:off x="4245" y="877"/>
            <a:ext cx="342" cy="1154"/>
          </p:xfrm>
          <a:graphic>
            <a:graphicData uri="http://schemas.openxmlformats.org/presentationml/2006/ole">
              <mc:AlternateContent xmlns:mc="http://schemas.openxmlformats.org/markup-compatibility/2006">
                <mc:Choice xmlns:v="urn:schemas-microsoft-com:vml" Requires="v">
                  <p:oleObj spid="_x0000_s4689" name="" r:id="rId27" imgW="657225" imgH="2438400" progId="Paint.Picture">
                    <p:embed/>
                  </p:oleObj>
                </mc:Choice>
                <mc:Fallback>
                  <p:oleObj name="" r:id="rId27" imgW="657225" imgH="2438400" progId="Paint.Picture">
                    <p:embed/>
                    <p:pic>
                      <p:nvPicPr>
                        <p:cNvPr id="0" name="图片 4688"/>
                        <p:cNvPicPr/>
                        <p:nvPr/>
                      </p:nvPicPr>
                      <p:blipFill>
                        <a:blip r:embed="rId28">
                          <a:clrChange>
                            <a:clrFrom>
                              <a:srgbClr val="FFFFFF"/>
                            </a:clrFrom>
                            <a:clrTo>
                              <a:srgbClr val="FFFFFF">
                                <a:alpha val="0"/>
                              </a:srgbClr>
                            </a:clrTo>
                          </a:clrChange>
                        </a:blip>
                        <a:stretch>
                          <a:fillRect/>
                        </a:stretch>
                      </p:blipFill>
                      <p:spPr>
                        <a:xfrm>
                          <a:off x="4245" y="877"/>
                          <a:ext cx="342" cy="1154"/>
                        </a:xfrm>
                        <a:prstGeom prst="rect">
                          <a:avLst/>
                        </a:prstGeom>
                        <a:noFill/>
                        <a:ln w="38100">
                          <a:noFill/>
                          <a:miter/>
                        </a:ln>
                      </p:spPr>
                    </p:pic>
                  </p:oleObj>
                </mc:Fallback>
              </mc:AlternateContent>
            </a:graphicData>
          </a:graphic>
        </p:graphicFrame>
        <p:graphicFrame>
          <p:nvGraphicFramePr>
            <p:cNvPr id="316433" name="对象 316432"/>
            <p:cNvGraphicFramePr/>
            <p:nvPr/>
          </p:nvGraphicFramePr>
          <p:xfrm>
            <a:off x="4032" y="877"/>
            <a:ext cx="219" cy="1198"/>
          </p:xfrm>
          <a:graphic>
            <a:graphicData uri="http://schemas.openxmlformats.org/presentationml/2006/ole">
              <mc:AlternateContent xmlns:mc="http://schemas.openxmlformats.org/markup-compatibility/2006">
                <mc:Choice xmlns:v="urn:schemas-microsoft-com:vml" Requires="v">
                  <p:oleObj spid="_x0000_s4690" name="" r:id="rId29" imgW="342900" imgH="2419350" progId="Paint.Picture">
                    <p:embed/>
                  </p:oleObj>
                </mc:Choice>
                <mc:Fallback>
                  <p:oleObj name="" r:id="rId29" imgW="342900" imgH="2419350" progId="Paint.Picture">
                    <p:embed/>
                    <p:pic>
                      <p:nvPicPr>
                        <p:cNvPr id="0" name="图片 4689"/>
                        <p:cNvPicPr/>
                        <p:nvPr/>
                      </p:nvPicPr>
                      <p:blipFill>
                        <a:blip r:embed="rId30">
                          <a:clrChange>
                            <a:clrFrom>
                              <a:srgbClr val="FFFFFF"/>
                            </a:clrFrom>
                            <a:clrTo>
                              <a:srgbClr val="FFFFFF">
                                <a:alpha val="0"/>
                              </a:srgbClr>
                            </a:clrTo>
                          </a:clrChange>
                        </a:blip>
                        <a:stretch>
                          <a:fillRect/>
                        </a:stretch>
                      </p:blipFill>
                      <p:spPr>
                        <a:xfrm>
                          <a:off x="4032" y="877"/>
                          <a:ext cx="219" cy="1198"/>
                        </a:xfrm>
                        <a:prstGeom prst="rect">
                          <a:avLst/>
                        </a:prstGeom>
                        <a:noFill/>
                        <a:ln w="38100">
                          <a:noFill/>
                          <a:miter/>
                        </a:ln>
                      </p:spPr>
                    </p:pic>
                  </p:oleObj>
                </mc:Fallback>
              </mc:AlternateContent>
            </a:graphicData>
          </a:graphic>
        </p:graphicFrame>
        <p:sp>
          <p:nvSpPr>
            <p:cNvPr id="316434" name="直接连接符 316433"/>
            <p:cNvSpPr/>
            <p:nvPr/>
          </p:nvSpPr>
          <p:spPr>
            <a:xfrm flipH="1">
              <a:off x="4151" y="768"/>
              <a:ext cx="0" cy="131"/>
            </a:xfrm>
            <a:prstGeom prst="line">
              <a:avLst/>
            </a:prstGeom>
            <a:ln w="9525" cap="flat" cmpd="sng">
              <a:solidFill>
                <a:srgbClr val="FF9933"/>
              </a:solidFill>
              <a:prstDash val="solid"/>
              <a:headEnd type="none" w="med" len="med"/>
              <a:tailEnd type="none" w="med" len="med"/>
            </a:ln>
          </p:spPr>
        </p:sp>
        <p:sp>
          <p:nvSpPr>
            <p:cNvPr id="316435" name="直接连接符 316434"/>
            <p:cNvSpPr/>
            <p:nvPr/>
          </p:nvSpPr>
          <p:spPr>
            <a:xfrm>
              <a:off x="4310" y="768"/>
              <a:ext cx="0" cy="131"/>
            </a:xfrm>
            <a:prstGeom prst="line">
              <a:avLst/>
            </a:prstGeom>
            <a:ln w="9525" cap="flat" cmpd="sng">
              <a:solidFill>
                <a:srgbClr val="FF9933"/>
              </a:solidFill>
              <a:prstDash val="solid"/>
              <a:headEnd type="none" w="med" len="med"/>
              <a:tailEnd type="none" w="med" len="med"/>
            </a:ln>
          </p:spPr>
        </p:sp>
      </p:grpSp>
      <p:sp>
        <p:nvSpPr>
          <p:cNvPr id="316441" name="文本框 316440"/>
          <p:cNvSpPr txBox="1"/>
          <p:nvPr/>
        </p:nvSpPr>
        <p:spPr>
          <a:xfrm>
            <a:off x="1676109" y="3509645"/>
            <a:ext cx="1828482" cy="336550"/>
          </a:xfrm>
          <a:prstGeom prst="rect">
            <a:avLst/>
          </a:prstGeom>
          <a:noFill/>
          <a:ln w="9525">
            <a:noFill/>
          </a:ln>
        </p:spPr>
        <p:txBody>
          <a:bodyPr>
            <a:spAutoFit/>
          </a:bodyPr>
          <a:lstStyle/>
          <a:p>
            <a:pP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rPr>
              <a:t>细   胞  质</a:t>
            </a:r>
            <a:endParaRPr lang="zh-CN" altLang="en-US" sz="1600" b="1">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316442" name="组合 316441"/>
          <p:cNvGrpSpPr/>
          <p:nvPr/>
        </p:nvGrpSpPr>
        <p:grpSpPr>
          <a:xfrm>
            <a:off x="6307457" y="271145"/>
            <a:ext cx="1015824" cy="3238500"/>
            <a:chOff x="4992" y="768"/>
            <a:chExt cx="640" cy="2040"/>
          </a:xfrm>
        </p:grpSpPr>
        <p:graphicFrame>
          <p:nvGraphicFramePr>
            <p:cNvPr id="316443" name="对象 316442"/>
            <p:cNvGraphicFramePr/>
            <p:nvPr/>
          </p:nvGraphicFramePr>
          <p:xfrm>
            <a:off x="5088" y="1296"/>
            <a:ext cx="544" cy="1512"/>
          </p:xfrm>
          <a:graphic>
            <a:graphicData uri="http://schemas.openxmlformats.org/presentationml/2006/ole">
              <mc:AlternateContent xmlns:mc="http://schemas.openxmlformats.org/markup-compatibility/2006">
                <mc:Choice xmlns:v="urn:schemas-microsoft-com:vml" Requires="v">
                  <p:oleObj spid="_x0000_s4691" name="" r:id="rId31" imgW="895350" imgH="2257425" progId="Paint.Picture">
                    <p:embed/>
                  </p:oleObj>
                </mc:Choice>
                <mc:Fallback>
                  <p:oleObj name="" r:id="rId31" imgW="895350" imgH="2257425" progId="Paint.Picture">
                    <p:embed/>
                    <p:pic>
                      <p:nvPicPr>
                        <p:cNvPr id="0" name="图片 4690"/>
                        <p:cNvPicPr/>
                        <p:nvPr/>
                      </p:nvPicPr>
                      <p:blipFill>
                        <a:blip r:embed="rId32">
                          <a:clrChange>
                            <a:clrFrom>
                              <a:srgbClr val="FFFFFF"/>
                            </a:clrFrom>
                            <a:clrTo>
                              <a:srgbClr val="FFFFFF">
                                <a:alpha val="0"/>
                              </a:srgbClr>
                            </a:clrTo>
                          </a:clrChange>
                        </a:blip>
                        <a:stretch>
                          <a:fillRect/>
                        </a:stretch>
                      </p:blipFill>
                      <p:spPr>
                        <a:xfrm>
                          <a:off x="5088" y="1296"/>
                          <a:ext cx="544" cy="1512"/>
                        </a:xfrm>
                        <a:prstGeom prst="rect">
                          <a:avLst/>
                        </a:prstGeom>
                        <a:noFill/>
                        <a:ln w="38100">
                          <a:noFill/>
                          <a:miter/>
                        </a:ln>
                      </p:spPr>
                    </p:pic>
                  </p:oleObj>
                </mc:Fallback>
              </mc:AlternateContent>
            </a:graphicData>
          </a:graphic>
        </p:graphicFrame>
        <p:sp>
          <p:nvSpPr>
            <p:cNvPr id="316444" name="椭圆 316443"/>
            <p:cNvSpPr/>
            <p:nvPr/>
          </p:nvSpPr>
          <p:spPr>
            <a:xfrm>
              <a:off x="4992" y="768"/>
              <a:ext cx="528" cy="624"/>
            </a:xfrm>
            <a:prstGeom prst="ellipse">
              <a:avLst/>
            </a:prstGeom>
            <a:solidFill>
              <a:srgbClr val="FFFF00"/>
            </a:solidFill>
            <a:ln w="9525" cap="flat" cmpd="sng">
              <a:solidFill>
                <a:srgbClr val="FF3399"/>
              </a:solidFill>
              <a:prstDash val="solid"/>
              <a:headEnd type="none" w="med" len="med"/>
              <a:tailEnd type="none" w="med" len="med"/>
            </a:ln>
          </p:spPr>
          <p:txBody>
            <a:bodyP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aphicFrame>
        <p:nvGraphicFramePr>
          <p:cNvPr id="316927" name="对象 316926"/>
          <p:cNvGraphicFramePr/>
          <p:nvPr/>
        </p:nvGraphicFramePr>
        <p:xfrm>
          <a:off x="395536" y="3886200"/>
          <a:ext cx="4247412" cy="2114550"/>
        </p:xfrm>
        <a:graphic>
          <a:graphicData uri="http://schemas.openxmlformats.org/presentationml/2006/ole">
            <mc:AlternateContent xmlns:mc="http://schemas.openxmlformats.org/markup-compatibility/2006">
              <mc:Choice xmlns:v="urn:schemas-microsoft-com:vml" Requires="v">
                <p:oleObj spid="_x0000_s4692" name="" r:id="rId33" imgW="4248150" imgH="2114550" progId="Paint.Picture">
                  <p:embed/>
                </p:oleObj>
              </mc:Choice>
              <mc:Fallback>
                <p:oleObj name="" r:id="rId33" imgW="4248150" imgH="2114550" progId="Paint.Picture">
                  <p:embed/>
                  <p:pic>
                    <p:nvPicPr>
                      <p:cNvPr id="0" name="图片 4691"/>
                      <p:cNvPicPr/>
                      <p:nvPr/>
                    </p:nvPicPr>
                    <p:blipFill>
                      <a:blip r:embed="rId34"/>
                      <a:stretch>
                        <a:fillRect/>
                      </a:stretch>
                    </p:blipFill>
                    <p:spPr>
                      <a:xfrm>
                        <a:off x="395536" y="3886200"/>
                        <a:ext cx="4247412" cy="2114550"/>
                      </a:xfrm>
                      <a:prstGeom prst="rect">
                        <a:avLst/>
                      </a:prstGeom>
                      <a:noFill/>
                      <a:ln w="38100">
                        <a:noFill/>
                        <a:miter/>
                      </a:ln>
                    </p:spPr>
                  </p:pic>
                </p:oleObj>
              </mc:Fallback>
            </mc:AlternateContent>
          </a:graphicData>
        </a:graphic>
      </p:graphicFrame>
      <p:grpSp>
        <p:nvGrpSpPr>
          <p:cNvPr id="316934" name="组合 316933"/>
          <p:cNvGrpSpPr/>
          <p:nvPr/>
        </p:nvGrpSpPr>
        <p:grpSpPr>
          <a:xfrm>
            <a:off x="7234568" y="476250"/>
            <a:ext cx="2063392" cy="3213100"/>
            <a:chOff x="4558" y="144"/>
            <a:chExt cx="1300" cy="2024"/>
          </a:xfrm>
        </p:grpSpPr>
        <p:sp>
          <p:nvSpPr>
            <p:cNvPr id="316436" name="文本框 316435"/>
            <p:cNvSpPr txBox="1"/>
            <p:nvPr/>
          </p:nvSpPr>
          <p:spPr>
            <a:xfrm>
              <a:off x="4558" y="144"/>
              <a:ext cx="1300" cy="330"/>
            </a:xfrm>
            <a:prstGeom prst="rect">
              <a:avLst/>
            </a:prstGeom>
            <a:noFill/>
            <a:ln w="9525">
              <a:noFill/>
            </a:ln>
          </p:spPr>
          <p:txBody>
            <a:bodyPr>
              <a:spAutoFit/>
            </a:bodyPr>
            <a:lstStyle/>
            <a:p>
              <a:pPr algn="ct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脂酰基转移酶</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endParaRPr>
            </a:p>
            <a:p>
              <a:pPr algn="ctr" fontAlgn="base">
                <a:spcBef>
                  <a:spcPct val="0"/>
                </a:spcBef>
                <a:spcAft>
                  <a:spcPct val="0"/>
                </a:spcAft>
              </a:pP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两条脂肪酸链结合到甘油</a:t>
              </a:r>
              <a:r>
                <a:rPr lang="en-US" altLang="zh-CN" sz="10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磷酸</a:t>
              </a:r>
              <a:endParaRPr lang="zh-CN" altLang="en-US" sz="100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437" name="文本框 316436"/>
            <p:cNvSpPr txBox="1"/>
            <p:nvPr/>
          </p:nvSpPr>
          <p:spPr>
            <a:xfrm>
              <a:off x="4848" y="528"/>
              <a:ext cx="768" cy="231"/>
            </a:xfrm>
            <a:prstGeom prst="rect">
              <a:avLst/>
            </a:prstGeom>
            <a:noFill/>
            <a:ln w="9525">
              <a:noFill/>
            </a:ln>
          </p:spPr>
          <p:txBody>
            <a:bodyPr>
              <a:spAutoFit/>
            </a:bodyPr>
            <a:lstStyle/>
            <a:p>
              <a:pP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磷脂酸</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438" name="直接连接符 316437"/>
            <p:cNvSpPr/>
            <p:nvPr/>
          </p:nvSpPr>
          <p:spPr>
            <a:xfrm>
              <a:off x="5148" y="754"/>
              <a:ext cx="0" cy="181"/>
            </a:xfrm>
            <a:prstGeom prst="line">
              <a:avLst/>
            </a:prstGeom>
            <a:ln w="28575" cap="flat" cmpd="sng">
              <a:solidFill>
                <a:schemeClr val="tx1"/>
              </a:solidFill>
              <a:prstDash val="solid"/>
              <a:headEnd type="none" w="med" len="med"/>
              <a:tailEnd type="triangle" w="med" len="med"/>
            </a:ln>
          </p:spPr>
        </p:sp>
        <p:sp>
          <p:nvSpPr>
            <p:cNvPr id="316439" name="文本框 316438"/>
            <p:cNvSpPr txBox="1"/>
            <p:nvPr/>
          </p:nvSpPr>
          <p:spPr>
            <a:xfrm>
              <a:off x="4944" y="1566"/>
              <a:ext cx="816" cy="231"/>
            </a:xfrm>
            <a:prstGeom prst="rect">
              <a:avLst/>
            </a:prstGeom>
            <a:noFill/>
            <a:ln w="9525">
              <a:noFill/>
            </a:ln>
          </p:spPr>
          <p:txBody>
            <a:bodyPr>
              <a:spAutoFit/>
            </a:bodyPr>
            <a:lstStyle/>
            <a:p>
              <a:pP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卵磷脂</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440" name="文本框 316439"/>
            <p:cNvSpPr txBox="1"/>
            <p:nvPr/>
          </p:nvSpPr>
          <p:spPr>
            <a:xfrm>
              <a:off x="4694" y="1838"/>
              <a:ext cx="1066" cy="330"/>
            </a:xfrm>
            <a:prstGeom prst="rect">
              <a:avLst/>
            </a:prstGeom>
            <a:noFill/>
            <a:ln w="9525">
              <a:noFill/>
            </a:ln>
          </p:spPr>
          <p:txBody>
            <a:bodyPr>
              <a:spAutoFit/>
            </a:bodyPr>
            <a:lstStyle/>
            <a:p>
              <a:pPr algn="ct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转位酶</a:t>
              </a:r>
              <a:endParaRPr lang="zh-CN" altLang="en-US" b="1" dirty="0">
                <a:solidFill>
                  <a:srgbClr val="000000"/>
                </a:solidFill>
                <a:latin typeface="微软雅黑" panose="020B0503020204020204" charset="-122"/>
                <a:ea typeface="微软雅黑" panose="020B0503020204020204" charset="-122"/>
                <a:cs typeface="微软雅黑" panose="020B0503020204020204" charset="-122"/>
              </a:endParaRPr>
            </a:p>
            <a:p>
              <a:pPr algn="ctr" fontAlgn="base">
                <a:spcBef>
                  <a:spcPct val="0"/>
                </a:spcBef>
                <a:spcAft>
                  <a:spcPct val="0"/>
                </a:spcAft>
              </a:pP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（胞质面转向内质网腔面）</a:t>
              </a:r>
              <a:endParaRPr lang="zh-CN" altLang="en-US" sz="10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928" name="文本框 316927"/>
            <p:cNvSpPr txBox="1"/>
            <p:nvPr/>
          </p:nvSpPr>
          <p:spPr>
            <a:xfrm>
              <a:off x="4672" y="723"/>
              <a:ext cx="1111" cy="212"/>
            </a:xfrm>
            <a:prstGeom prst="rect">
              <a:avLst/>
            </a:prstGeom>
            <a:noFill/>
            <a:ln w="9525">
              <a:noFill/>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charset="-122"/>
                  <a:ea typeface="微软雅黑" panose="020B0503020204020204" charset="-122"/>
                  <a:cs typeface="微软雅黑" panose="020B0503020204020204" charset="-122"/>
                </a:rPr>
                <a:t>磷酸酶 </a:t>
              </a: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1" dirty="0">
                  <a:solidFill>
                    <a:srgbClr val="000000"/>
                  </a:solidFill>
                  <a:latin typeface="微软雅黑" panose="020B0503020204020204" charset="-122"/>
                  <a:ea typeface="微软雅黑" panose="020B0503020204020204" charset="-122"/>
                  <a:cs typeface="微软雅黑" panose="020B0503020204020204" charset="-122"/>
                </a:rPr>
                <a:t>去磷酸化</a:t>
              </a:r>
              <a:endParaRPr lang="zh-CN" altLang="en-US" sz="1200" b="1"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929" name="文本框 316928"/>
            <p:cNvSpPr txBox="1"/>
            <p:nvPr/>
          </p:nvSpPr>
          <p:spPr>
            <a:xfrm>
              <a:off x="4831" y="890"/>
              <a:ext cx="725" cy="212"/>
            </a:xfrm>
            <a:prstGeom prst="rect">
              <a:avLst/>
            </a:prstGeom>
            <a:noFill/>
            <a:ln w="9525">
              <a:noFill/>
            </a:ln>
          </p:spPr>
          <p:txBody>
            <a:bodyPr>
              <a:spAutoFit/>
            </a:bodyPr>
            <a:lstStyle/>
            <a:p>
              <a:pPr fontAlgn="base">
                <a:spcBef>
                  <a:spcPct val="0"/>
                </a:spcBef>
                <a:spcAft>
                  <a:spcPct val="0"/>
                </a:spcAft>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双酰甘油</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930" name="直接连接符 316929"/>
            <p:cNvSpPr/>
            <p:nvPr/>
          </p:nvSpPr>
          <p:spPr>
            <a:xfrm>
              <a:off x="5148" y="1072"/>
              <a:ext cx="0" cy="181"/>
            </a:xfrm>
            <a:prstGeom prst="line">
              <a:avLst/>
            </a:prstGeom>
            <a:ln w="28575" cap="flat" cmpd="sng">
              <a:solidFill>
                <a:schemeClr val="tx1"/>
              </a:solidFill>
              <a:prstDash val="solid"/>
              <a:headEnd type="none" w="med" len="med"/>
              <a:tailEnd type="triangle" w="med" len="med"/>
            </a:ln>
          </p:spPr>
        </p:sp>
        <p:sp>
          <p:nvSpPr>
            <p:cNvPr id="316931" name="文本框 316930"/>
            <p:cNvSpPr txBox="1"/>
            <p:nvPr/>
          </p:nvSpPr>
          <p:spPr>
            <a:xfrm>
              <a:off x="4649" y="1253"/>
              <a:ext cx="1111" cy="212"/>
            </a:xfrm>
            <a:prstGeom prst="rect">
              <a:avLst/>
            </a:prstGeom>
            <a:noFill/>
            <a:ln w="9525">
              <a:noFill/>
            </a:ln>
          </p:spPr>
          <p:txBody>
            <a:bodyPr>
              <a:spAutoFit/>
            </a:bodyPr>
            <a:lstStyle/>
            <a:p>
              <a:pPr fontAlgn="base">
                <a:spcBef>
                  <a:spcPct val="0"/>
                </a:spcBef>
                <a:spcAft>
                  <a:spcPct val="0"/>
                </a:spcAft>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磷酸胆碱转移酶</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932" name="直接连接符 316931"/>
            <p:cNvSpPr/>
            <p:nvPr/>
          </p:nvSpPr>
          <p:spPr>
            <a:xfrm>
              <a:off x="5148" y="1435"/>
              <a:ext cx="0" cy="181"/>
            </a:xfrm>
            <a:prstGeom prst="line">
              <a:avLst/>
            </a:prstGeom>
            <a:ln w="28575" cap="flat" cmpd="sng">
              <a:solidFill>
                <a:schemeClr val="tx1"/>
              </a:solidFill>
              <a:prstDash val="solid"/>
              <a:headEnd type="none" w="med" len="med"/>
              <a:tailEnd type="triangle" w="med" len="med"/>
            </a:ln>
          </p:spPr>
        </p:sp>
      </p:grpSp>
      <p:sp>
        <p:nvSpPr>
          <p:cNvPr id="4" name="Text Box 1638"/>
          <p:cNvSpPr txBox="1"/>
          <p:nvPr/>
        </p:nvSpPr>
        <p:spPr>
          <a:xfrm>
            <a:off x="1876734" y="6035675"/>
            <a:ext cx="1726900" cy="368300"/>
          </a:xfrm>
          <a:prstGeom prst="rect">
            <a:avLst/>
          </a:prstGeom>
          <a:noFill/>
          <a:ln w="9525">
            <a:noFill/>
          </a:ln>
          <a:extLst>
            <a:ext uri="{909E8E84-426E-40DD-AFC4-6F175D3DCCD1}">
              <a14:hiddenFill xmlns:a14="http://schemas.microsoft.com/office/drawing/2010/main">
                <a:solidFill>
                  <a:srgbClr val="00B050"/>
                </a:solidFill>
              </a14:hiddenFill>
            </a:ext>
          </a:extLst>
        </p:spPr>
        <p:txBody>
          <a:bodyPr>
            <a:spAutoFit/>
          </a:bodyPr>
          <a:lstStyle/>
          <a:p>
            <a:pPr fontAlgn="base">
              <a:spcBef>
                <a:spcPct val="0"/>
              </a:spcBef>
              <a:spcAft>
                <a:spcPct val="0"/>
              </a:spcAft>
            </a:pPr>
            <a:r>
              <a:rPr lang="zh-CN" altLang="en-US" b="1" dirty="0">
                <a:solidFill>
                  <a:srgbClr val="FFFFFF">
                    <a:lumMod val="25000"/>
                  </a:srgbClr>
                </a:solidFill>
                <a:latin typeface="微软雅黑" panose="020B0503020204020204" charset="-122"/>
                <a:ea typeface="微软雅黑" panose="020B0503020204020204" charset="-122"/>
                <a:cs typeface="微软雅黑" panose="020B0503020204020204" charset="-122"/>
              </a:rPr>
              <a:t>网腔面</a:t>
            </a:r>
            <a:endParaRPr lang="zh-CN" altLang="en-US" b="1" dirty="0">
              <a:solidFill>
                <a:srgbClr val="FFFFFF">
                  <a:lumMod val="25000"/>
                </a:srgbClr>
              </a:solidFill>
              <a:latin typeface="微软雅黑" panose="020B0503020204020204" charset="-122"/>
              <a:ea typeface="微软雅黑" panose="020B0503020204020204" charset="-122"/>
              <a:cs typeface="微软雅黑" panose="020B0503020204020204" charset="-122"/>
            </a:endParaRPr>
          </a:p>
        </p:txBody>
      </p:sp>
      <p:sp>
        <p:nvSpPr>
          <p:cNvPr id="6175" name="Text Box 1642"/>
          <p:cNvSpPr txBox="1"/>
          <p:nvPr/>
        </p:nvSpPr>
        <p:spPr>
          <a:xfrm>
            <a:off x="71108" y="205105"/>
            <a:ext cx="5975582" cy="2932430"/>
          </a:xfrm>
          <a:prstGeom prst="rect">
            <a:avLst/>
          </a:prstGeom>
          <a:noFill/>
          <a:ln w="9525">
            <a:noFill/>
          </a:ln>
        </p:spPr>
        <p:txBody>
          <a:bodyPr wrap="square">
            <a:spAutoFit/>
          </a:bodyPr>
          <a:lstStyle/>
          <a:p>
            <a:pPr marL="457200" indent="-457200" fontAlgn="base">
              <a:lnSpc>
                <a:spcPct val="110000"/>
              </a:lnSpc>
              <a:spcBef>
                <a:spcPct val="0"/>
              </a:spcBef>
              <a:spcAft>
                <a:spcPct val="0"/>
              </a:spcAft>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合成过程</a:t>
            </a:r>
            <a:endPar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脂酰转移酶催化脂酰辅酶</a:t>
            </a:r>
            <a:r>
              <a:rPr lang="en-US" altLang="zh-CN"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A</a:t>
            </a: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与甘油</a:t>
            </a:r>
            <a:r>
              <a:rPr lang="en-US" altLang="zh-CN"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-3-</a:t>
            </a: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磷酸反应形成磷脂酸；</a:t>
            </a:r>
            <a:endPar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在磷酸酶的作用下，磷脂酸去磷酸化生成双酰甘油； </a:t>
            </a:r>
            <a:endPar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在胆碱磷酸转移酶催化下，添加极性基团，形成双亲性脂类分子。</a:t>
            </a:r>
            <a:endPar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6428"/>
                                        </p:tgtEl>
                                        <p:attrNameLst>
                                          <p:attrName>style.visibility</p:attrName>
                                        </p:attrNameLst>
                                      </p:cBhvr>
                                      <p:to>
                                        <p:strVal val="visible"/>
                                      </p:to>
                                    </p:set>
                                    <p:animEffect transition="in" filter="dissolve">
                                      <p:cBhvr>
                                        <p:cTn id="7" dur="500"/>
                                        <p:tgtEl>
                                          <p:spTgt spid="31642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16429"/>
                                        </p:tgtEl>
                                        <p:attrNameLst>
                                          <p:attrName>style.visibility</p:attrName>
                                        </p:attrNameLst>
                                      </p:cBhvr>
                                      <p:to>
                                        <p:strVal val="visible"/>
                                      </p:to>
                                    </p:set>
                                    <p:animEffect transition="in" filter="dissolve">
                                      <p:cBhvr>
                                        <p:cTn id="11" dur="500"/>
                                        <p:tgtEl>
                                          <p:spTgt spid="31642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431"/>
                                        </p:tgtEl>
                                        <p:attrNameLst>
                                          <p:attrName>style.visibility</p:attrName>
                                        </p:attrNameLst>
                                      </p:cBhvr>
                                      <p:to>
                                        <p:strVal val="visible"/>
                                      </p:to>
                                    </p:set>
                                    <p:animEffect transition="in" filter="wipe(up)">
                                      <p:cBhvr>
                                        <p:cTn id="15" dur="500"/>
                                        <p:tgtEl>
                                          <p:spTgt spid="31643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16419"/>
                                        </p:tgtEl>
                                        <p:attrNameLst>
                                          <p:attrName>style.visibility</p:attrName>
                                        </p:attrNameLst>
                                      </p:cBhvr>
                                      <p:to>
                                        <p:strVal val="visible"/>
                                      </p:to>
                                    </p:set>
                                    <p:animEffect transition="in" filter="barn(outVertical)">
                                      <p:cBhvr>
                                        <p:cTn id="20" dur="500"/>
                                        <p:tgtEl>
                                          <p:spTgt spid="3164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16430"/>
                                        </p:tgtEl>
                                        <p:attrNameLst>
                                          <p:attrName>style.visibility</p:attrName>
                                        </p:attrNameLst>
                                      </p:cBhvr>
                                      <p:to>
                                        <p:strVal val="visible"/>
                                      </p:to>
                                    </p:set>
                                    <p:animEffect transition="in" filter="dissolve">
                                      <p:cBhvr>
                                        <p:cTn id="24" dur="500"/>
                                        <p:tgtEl>
                                          <p:spTgt spid="3164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16442"/>
                                        </p:tgtEl>
                                        <p:attrNameLst>
                                          <p:attrName>style.visibility</p:attrName>
                                        </p:attrNameLst>
                                      </p:cBhvr>
                                      <p:to>
                                        <p:strVal val="visible"/>
                                      </p:to>
                                    </p:set>
                                    <p:animEffect transition="in" filter="wipe(up)">
                                      <p:cBhvr>
                                        <p:cTn id="29" dur="500"/>
                                        <p:tgtEl>
                                          <p:spTgt spid="31644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16420"/>
                                        </p:tgtEl>
                                        <p:attrNameLst>
                                          <p:attrName>style.visibility</p:attrName>
                                        </p:attrNameLst>
                                      </p:cBhvr>
                                      <p:to>
                                        <p:strVal val="visible"/>
                                      </p:to>
                                    </p:set>
                                    <p:animEffect transition="in" filter="dissolve">
                                      <p:cBhvr>
                                        <p:cTn id="33" dur="500"/>
                                        <p:tgtEl>
                                          <p:spTgt spid="31642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16424"/>
                                        </p:tgtEl>
                                        <p:attrNameLst>
                                          <p:attrName>style.visibility</p:attrName>
                                        </p:attrNameLst>
                                      </p:cBhvr>
                                      <p:to>
                                        <p:strVal val="visible"/>
                                      </p:to>
                                    </p:set>
                                    <p:animEffect transition="in" filter="dissolve">
                                      <p:cBhvr>
                                        <p:cTn id="38" dur="500"/>
                                        <p:tgtEl>
                                          <p:spTgt spid="316424"/>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16425"/>
                                        </p:tgtEl>
                                        <p:attrNameLst>
                                          <p:attrName>style.visibility</p:attrName>
                                        </p:attrNameLst>
                                      </p:cBhvr>
                                      <p:to>
                                        <p:strVal val="visible"/>
                                      </p:to>
                                    </p:set>
                                    <p:animEffect transition="in" filter="wipe(up)">
                                      <p:cBhvr>
                                        <p:cTn id="42" dur="500"/>
                                        <p:tgtEl>
                                          <p:spTgt spid="316425"/>
                                        </p:tgtEl>
                                      </p:cBhvr>
                                    </p:animEffect>
                                  </p:childTnLst>
                                </p:cTn>
                              </p:par>
                            </p:childTnLst>
                          </p:cTn>
                        </p:par>
                        <p:par>
                          <p:cTn id="43" fill="hold">
                            <p:stCondLst>
                              <p:cond delay="1000"/>
                            </p:stCondLst>
                            <p:childTnLst>
                              <p:par>
                                <p:cTn id="44" presetID="9" presetClass="entr" presetSubtype="0" fill="hold" nodeType="afterEffect">
                                  <p:stCondLst>
                                    <p:cond delay="0"/>
                                  </p:stCondLst>
                                  <p:childTnLst>
                                    <p:set>
                                      <p:cBhvr>
                                        <p:cTn id="45" dur="1" fill="hold">
                                          <p:stCondLst>
                                            <p:cond delay="0"/>
                                          </p:stCondLst>
                                        </p:cTn>
                                        <p:tgtEl>
                                          <p:spTgt spid="316426"/>
                                        </p:tgtEl>
                                        <p:attrNameLst>
                                          <p:attrName>style.visibility</p:attrName>
                                        </p:attrNameLst>
                                      </p:cBhvr>
                                      <p:to>
                                        <p:strVal val="visible"/>
                                      </p:to>
                                    </p:set>
                                    <p:animEffect transition="in" filter="dissolve">
                                      <p:cBhvr>
                                        <p:cTn id="46" dur="500"/>
                                        <p:tgtEl>
                                          <p:spTgt spid="316426"/>
                                        </p:tgtEl>
                                      </p:cBhvr>
                                    </p:animEffect>
                                  </p:childTnLst>
                                </p:cTn>
                              </p:par>
                            </p:childTnLst>
                          </p:cTn>
                        </p:par>
                        <p:par>
                          <p:cTn id="47" fill="hold">
                            <p:stCondLst>
                              <p:cond delay="1500"/>
                            </p:stCondLst>
                            <p:childTnLst>
                              <p:par>
                                <p:cTn id="48" presetID="9" presetClass="entr" presetSubtype="0" fill="hold" nodeType="afterEffect">
                                  <p:stCondLst>
                                    <p:cond delay="0"/>
                                  </p:stCondLst>
                                  <p:childTnLst>
                                    <p:set>
                                      <p:cBhvr>
                                        <p:cTn id="49" dur="1" fill="hold">
                                          <p:stCondLst>
                                            <p:cond delay="0"/>
                                          </p:stCondLst>
                                        </p:cTn>
                                        <p:tgtEl>
                                          <p:spTgt spid="316421"/>
                                        </p:tgtEl>
                                        <p:attrNameLst>
                                          <p:attrName>style.visibility</p:attrName>
                                        </p:attrNameLst>
                                      </p:cBhvr>
                                      <p:to>
                                        <p:strVal val="visible"/>
                                      </p:to>
                                    </p:set>
                                    <p:animEffect transition="in" filter="dissolve">
                                      <p:cBhvr>
                                        <p:cTn id="50" dur="500"/>
                                        <p:tgtEl>
                                          <p:spTgt spid="316421"/>
                                        </p:tgtEl>
                                      </p:cBhvr>
                                    </p:animEffect>
                                  </p:childTnLst>
                                  <p:subTnLst>
                                    <p:set>
                                      <p:cBhvr override="childStyle">
                                        <p:cTn dur="1" fill="hold" display="0" masterRel="sameClick" afterEffect="1">
                                          <p:stCondLst>
                                            <p:cond evt="end" delay="0">
                                              <p:tn val="48"/>
                                            </p:cond>
                                          </p:stCondLst>
                                        </p:cTn>
                                        <p:tgtEl>
                                          <p:spTgt spid="316421"/>
                                        </p:tgtEl>
                                        <p:attrNameLst>
                                          <p:attrName>style.visibility</p:attrName>
                                        </p:attrNameLst>
                                      </p:cBhvr>
                                      <p:to>
                                        <p:strVal val="hidden"/>
                                      </p:to>
                                    </p:set>
                                  </p:subTnLst>
                                </p:cTn>
                              </p:par>
                            </p:childTnLst>
                          </p:cTn>
                        </p:par>
                        <p:par>
                          <p:cTn id="51" fill="hold">
                            <p:stCondLst>
                              <p:cond delay="2000"/>
                            </p:stCondLst>
                            <p:childTnLst>
                              <p:par>
                                <p:cTn id="52" presetID="9" presetClass="entr" presetSubtype="0" fill="hold" nodeType="afterEffect">
                                  <p:stCondLst>
                                    <p:cond delay="0"/>
                                  </p:stCondLst>
                                  <p:childTnLst>
                                    <p:set>
                                      <p:cBhvr>
                                        <p:cTn id="53" dur="1" fill="hold">
                                          <p:stCondLst>
                                            <p:cond delay="0"/>
                                          </p:stCondLst>
                                        </p:cTn>
                                        <p:tgtEl>
                                          <p:spTgt spid="316422"/>
                                        </p:tgtEl>
                                        <p:attrNameLst>
                                          <p:attrName>style.visibility</p:attrName>
                                        </p:attrNameLst>
                                      </p:cBhvr>
                                      <p:to>
                                        <p:strVal val="visible"/>
                                      </p:to>
                                    </p:set>
                                    <p:animEffect transition="in" filter="dissolve">
                                      <p:cBhvr>
                                        <p:cTn id="54" dur="500"/>
                                        <p:tgtEl>
                                          <p:spTgt spid="316422"/>
                                        </p:tgtEl>
                                      </p:cBhvr>
                                    </p:animEffect>
                                  </p:childTnLst>
                                  <p:subTnLst>
                                    <p:set>
                                      <p:cBhvr override="childStyle">
                                        <p:cTn dur="1" fill="hold" display="0" masterRel="sameClick" afterEffect="1">
                                          <p:stCondLst>
                                            <p:cond evt="end" delay="0">
                                              <p:tn val="52"/>
                                            </p:cond>
                                          </p:stCondLst>
                                        </p:cTn>
                                        <p:tgtEl>
                                          <p:spTgt spid="316422"/>
                                        </p:tgtEl>
                                        <p:attrNameLst>
                                          <p:attrName>style.visibility</p:attrName>
                                        </p:attrNameLst>
                                      </p:cBhvr>
                                      <p:to>
                                        <p:strVal val="hidden"/>
                                      </p:to>
                                    </p:set>
                                  </p:subTnLst>
                                </p:cTn>
                              </p:par>
                            </p:childTnLst>
                          </p:cTn>
                        </p:par>
                        <p:par>
                          <p:cTn id="55" fill="hold">
                            <p:stCondLst>
                              <p:cond delay="2500"/>
                            </p:stCondLst>
                            <p:childTnLst>
                              <p:par>
                                <p:cTn id="56" presetID="9" presetClass="entr" presetSubtype="0" fill="hold" nodeType="afterEffect">
                                  <p:stCondLst>
                                    <p:cond delay="0"/>
                                  </p:stCondLst>
                                  <p:childTnLst>
                                    <p:set>
                                      <p:cBhvr>
                                        <p:cTn id="57" dur="1" fill="hold">
                                          <p:stCondLst>
                                            <p:cond delay="0"/>
                                          </p:stCondLst>
                                        </p:cTn>
                                        <p:tgtEl>
                                          <p:spTgt spid="316423"/>
                                        </p:tgtEl>
                                        <p:attrNameLst>
                                          <p:attrName>style.visibility</p:attrName>
                                        </p:attrNameLst>
                                      </p:cBhvr>
                                      <p:to>
                                        <p:strVal val="visible"/>
                                      </p:to>
                                    </p:set>
                                    <p:animEffect transition="in" filter="dissolve">
                                      <p:cBhvr>
                                        <p:cTn id="58" dur="500"/>
                                        <p:tgtEl>
                                          <p:spTgt spid="316423"/>
                                        </p:tgtEl>
                                      </p:cBhvr>
                                    </p:animEffect>
                                  </p:childTnLst>
                                  <p:subTnLst>
                                    <p:set>
                                      <p:cBhvr override="childStyle">
                                        <p:cTn dur="1" fill="hold" display="0" masterRel="sameClick" afterEffect="1">
                                          <p:stCondLst>
                                            <p:cond evt="end" delay="0">
                                              <p:tn val="56"/>
                                            </p:cond>
                                          </p:stCondLst>
                                        </p:cTn>
                                        <p:tgtEl>
                                          <p:spTgt spid="316423"/>
                                        </p:tgtEl>
                                        <p:attrNameLst>
                                          <p:attrName>style.visibility</p:attrName>
                                        </p:attrNameLst>
                                      </p:cBhvr>
                                      <p:to>
                                        <p:strVal val="hidden"/>
                                      </p:to>
                                    </p:set>
                                  </p:subTnLst>
                                </p:cTn>
                              </p:par>
                            </p:childTnLst>
                          </p:cTn>
                        </p:par>
                        <p:par>
                          <p:cTn id="59" fill="hold">
                            <p:stCondLst>
                              <p:cond delay="3000"/>
                            </p:stCondLst>
                            <p:childTnLst>
                              <p:par>
                                <p:cTn id="60" presetID="9" presetClass="entr" presetSubtype="0" fill="hold" nodeType="afterEffect">
                                  <p:stCondLst>
                                    <p:cond delay="0"/>
                                  </p:stCondLst>
                                  <p:childTnLst>
                                    <p:set>
                                      <p:cBhvr>
                                        <p:cTn id="61" dur="1" fill="hold">
                                          <p:stCondLst>
                                            <p:cond delay="0"/>
                                          </p:stCondLst>
                                        </p:cTn>
                                        <p:tgtEl>
                                          <p:spTgt spid="316427"/>
                                        </p:tgtEl>
                                        <p:attrNameLst>
                                          <p:attrName>style.visibility</p:attrName>
                                        </p:attrNameLst>
                                      </p:cBhvr>
                                      <p:to>
                                        <p:strVal val="visible"/>
                                      </p:to>
                                    </p:set>
                                    <p:animEffect transition="in" filter="dissolve">
                                      <p:cBhvr>
                                        <p:cTn id="62" dur="500"/>
                                        <p:tgtEl>
                                          <p:spTgt spid="31642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16927"/>
                                        </p:tgtEl>
                                        <p:attrNameLst>
                                          <p:attrName>style.visibility</p:attrName>
                                        </p:attrNameLst>
                                      </p:cBhvr>
                                      <p:to>
                                        <p:strVal val="visible"/>
                                      </p:to>
                                    </p:set>
                                    <p:animEffect transition="in" filter="dissolve">
                                      <p:cBhvr>
                                        <p:cTn id="67" dur="500"/>
                                        <p:tgtEl>
                                          <p:spTgt spid="316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 Box 4"/>
          <p:cNvSpPr txBox="1"/>
          <p:nvPr/>
        </p:nvSpPr>
        <p:spPr>
          <a:xfrm>
            <a:off x="684213" y="549275"/>
            <a:ext cx="7345362" cy="5518150"/>
          </a:xfrm>
          <a:prstGeom prst="rect">
            <a:avLst/>
          </a:prstGeom>
          <a:noFill/>
          <a:ln w="9525">
            <a:noFill/>
          </a:ln>
        </p:spPr>
        <p:txBody>
          <a:bodyPr>
            <a:spAutoFit/>
          </a:bodyPr>
          <a:p>
            <a:pPr>
              <a:lnSpc>
                <a:spcPct val="180000"/>
              </a:lnSpc>
            </a:pPr>
            <a:r>
              <a:rPr lang="zh-CN" altLang="en-US" sz="2800" b="1" dirty="0">
                <a:solidFill>
                  <a:srgbClr val="000000"/>
                </a:solidFill>
                <a:latin typeface="微软雅黑" panose="020B0503020204020204" charset="-122"/>
                <a:ea typeface="微软雅黑" panose="020B0503020204020204" charset="-122"/>
              </a:rPr>
              <a:t>脂质由内质网向其他膜相结构转移有</a:t>
            </a:r>
            <a:r>
              <a:rPr lang="en-US" altLang="zh-CN" sz="2800" b="1" dirty="0">
                <a:solidFill>
                  <a:srgbClr val="000000"/>
                </a:solidFill>
                <a:latin typeface="微软雅黑" panose="020B0503020204020204" charset="-122"/>
                <a:ea typeface="微软雅黑" panose="020B0503020204020204" charset="-122"/>
              </a:rPr>
              <a:t>2</a:t>
            </a:r>
            <a:r>
              <a:rPr lang="zh-CN" altLang="en-US" sz="2800" b="1" dirty="0">
                <a:solidFill>
                  <a:srgbClr val="000000"/>
                </a:solidFill>
                <a:latin typeface="微软雅黑" panose="020B0503020204020204" charset="-122"/>
                <a:ea typeface="微软雅黑" panose="020B0503020204020204" charset="-122"/>
              </a:rPr>
              <a:t>种形式：</a:t>
            </a:r>
            <a:endParaRPr lang="zh-CN" altLang="en-US" sz="2800" b="1" dirty="0">
              <a:solidFill>
                <a:srgbClr val="000000"/>
              </a:solidFill>
              <a:latin typeface="微软雅黑" panose="020B0503020204020204" charset="-122"/>
              <a:ea typeface="微软雅黑" panose="020B0503020204020204" charset="-122"/>
            </a:endParaRPr>
          </a:p>
          <a:p>
            <a:pPr lvl="1">
              <a:lnSpc>
                <a:spcPct val="180000"/>
              </a:lnSpc>
            </a:pPr>
            <a:r>
              <a:rPr lang="zh-CN" altLang="en-US" sz="2800" b="1" dirty="0">
                <a:solidFill>
                  <a:srgbClr val="000000"/>
                </a:solidFill>
                <a:latin typeface="微软雅黑" panose="020B0503020204020204" charset="-122"/>
                <a:ea typeface="微软雅黑" panose="020B0503020204020204" charset="-122"/>
              </a:rPr>
              <a:t>一是以</a:t>
            </a:r>
            <a:r>
              <a:rPr lang="zh-CN" altLang="en-US" sz="2800" b="1" dirty="0">
                <a:solidFill>
                  <a:srgbClr val="C00000"/>
                </a:solidFill>
                <a:latin typeface="微软雅黑" panose="020B0503020204020204" charset="-122"/>
                <a:ea typeface="微软雅黑" panose="020B0503020204020204" charset="-122"/>
              </a:rPr>
              <a:t>出芽小泡</a:t>
            </a:r>
            <a:r>
              <a:rPr lang="zh-CN" altLang="en-US" sz="2800" b="1" dirty="0">
                <a:solidFill>
                  <a:srgbClr val="000000"/>
                </a:solidFill>
                <a:latin typeface="微软雅黑" panose="020B0503020204020204" charset="-122"/>
                <a:ea typeface="微软雅黑" panose="020B0503020204020204" charset="-122"/>
              </a:rPr>
              <a:t>的形式运到高尔基体、溶酶体和质膜；</a:t>
            </a:r>
            <a:endParaRPr lang="zh-CN" altLang="en-US" sz="2800" b="1" dirty="0">
              <a:solidFill>
                <a:srgbClr val="000000"/>
              </a:solidFill>
              <a:latin typeface="微软雅黑" panose="020B0503020204020204" charset="-122"/>
              <a:ea typeface="微软雅黑" panose="020B0503020204020204" charset="-122"/>
            </a:endParaRPr>
          </a:p>
          <a:p>
            <a:pPr lvl="1">
              <a:lnSpc>
                <a:spcPct val="180000"/>
              </a:lnSpc>
            </a:pPr>
            <a:r>
              <a:rPr lang="zh-CN" altLang="en-US" sz="2800" b="1" dirty="0">
                <a:solidFill>
                  <a:srgbClr val="000000"/>
                </a:solidFill>
                <a:latin typeface="微软雅黑" panose="020B0503020204020204" charset="-122"/>
                <a:ea typeface="微软雅黑" panose="020B0503020204020204" charset="-122"/>
              </a:rPr>
              <a:t>二是以</a:t>
            </a:r>
            <a:r>
              <a:rPr lang="zh-CN" altLang="en-US" sz="2800" b="1" dirty="0">
                <a:solidFill>
                  <a:srgbClr val="C00000"/>
                </a:solidFill>
                <a:latin typeface="微软雅黑" panose="020B0503020204020204" charset="-122"/>
                <a:ea typeface="微软雅黑" panose="020B0503020204020204" charset="-122"/>
              </a:rPr>
              <a:t>水溶性的磷脂转换蛋白为载体</a:t>
            </a:r>
            <a:r>
              <a:rPr lang="zh-CN" altLang="en-US" sz="2800" b="1" dirty="0">
                <a:solidFill>
                  <a:srgbClr val="000000"/>
                </a:solidFill>
                <a:latin typeface="微软雅黑" panose="020B0503020204020204" charset="-122"/>
                <a:ea typeface="微软雅黑" panose="020B0503020204020204" charset="-122"/>
              </a:rPr>
              <a:t>，与之结合成复合体进入胞质，通过自由扩散到达缺少磷脂的线粒体和过氧化物酶体膜上。</a:t>
            </a:r>
            <a:endParaRPr lang="zh-CN" altLang="en-US" sz="2800" b="1" dirty="0">
              <a:solidFill>
                <a:srgbClr val="000000"/>
              </a:solidFill>
              <a:latin typeface="微软雅黑" panose="020B0503020204020204" charset="-122"/>
              <a:ea typeface="微软雅黑" panose="020B0503020204020204" charset="-122"/>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2"/>
          <p:cNvSpPr/>
          <p:nvPr/>
        </p:nvSpPr>
        <p:spPr>
          <a:xfrm>
            <a:off x="3352800" y="20193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20483" name="Picture 3" descr="26"/>
          <p:cNvPicPr>
            <a:picLocks noChangeAspect="1"/>
          </p:cNvPicPr>
          <p:nvPr/>
        </p:nvPicPr>
        <p:blipFill>
          <a:blip r:embed="rId1"/>
          <a:stretch>
            <a:fillRect/>
          </a:stretch>
        </p:blipFill>
        <p:spPr>
          <a:xfrm>
            <a:off x="1676400" y="1295400"/>
            <a:ext cx="2667000" cy="4675188"/>
          </a:xfrm>
          <a:prstGeom prst="rect">
            <a:avLst/>
          </a:prstGeom>
          <a:noFill/>
          <a:ln w="9525">
            <a:noFill/>
          </a:ln>
        </p:spPr>
      </p:pic>
      <p:sp>
        <p:nvSpPr>
          <p:cNvPr id="20484" name="Text Box 4"/>
          <p:cNvSpPr txBox="1"/>
          <p:nvPr/>
        </p:nvSpPr>
        <p:spPr>
          <a:xfrm>
            <a:off x="81280" y="457200"/>
            <a:ext cx="1938655" cy="20612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b="1" dirty="0">
                <a:solidFill>
                  <a:schemeClr val="tx2"/>
                </a:solidFill>
                <a:latin typeface="Times New Roman" panose="02020603050405020304" pitchFamily="18" charset="0"/>
              </a:rPr>
              <a:t>2.</a:t>
            </a:r>
            <a:r>
              <a:rPr lang="zh-CN" altLang="en-US" b="1" dirty="0">
                <a:solidFill>
                  <a:schemeClr val="tx2"/>
                </a:solidFill>
                <a:latin typeface="Times New Roman" panose="02020603050405020304" pitchFamily="18" charset="0"/>
              </a:rPr>
              <a:t>滑面内质网上糖原的分解过程</a:t>
            </a:r>
            <a:endParaRPr lang="zh-CN" altLang="en-US" b="1" dirty="0">
              <a:solidFill>
                <a:schemeClr val="tx2"/>
              </a:solidFill>
              <a:latin typeface="Times New Roman" panose="02020603050405020304" pitchFamily="18" charset="0"/>
            </a:endParaRPr>
          </a:p>
        </p:txBody>
      </p:sp>
      <p:pic>
        <p:nvPicPr>
          <p:cNvPr id="20485" name="图片 1"/>
          <p:cNvPicPr>
            <a:picLocks noChangeAspect="1"/>
          </p:cNvPicPr>
          <p:nvPr/>
        </p:nvPicPr>
        <p:blipFill>
          <a:blip r:embed="rId2"/>
          <a:stretch>
            <a:fillRect/>
          </a:stretch>
        </p:blipFill>
        <p:spPr>
          <a:xfrm>
            <a:off x="4352925" y="862013"/>
            <a:ext cx="4465638" cy="5691187"/>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6" name="图片 1"/>
          <p:cNvPicPr>
            <a:picLocks noChangeAspect="1"/>
          </p:cNvPicPr>
          <p:nvPr/>
        </p:nvPicPr>
        <p:blipFill>
          <a:blip r:embed="rId1"/>
          <a:stretch>
            <a:fillRect/>
          </a:stretch>
        </p:blipFill>
        <p:spPr>
          <a:xfrm>
            <a:off x="2743200" y="457200"/>
            <a:ext cx="2362200" cy="6015038"/>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p:cNvSpPr txBox="1">
            <a:spLocks noChangeArrowheads="1"/>
          </p:cNvSpPr>
          <p:nvPr/>
        </p:nvSpPr>
        <p:spPr bwMode="auto">
          <a:xfrm>
            <a:off x="565183" y="577219"/>
            <a:ext cx="7704138" cy="4912995"/>
          </a:xfrm>
          <a:prstGeom prst="rect">
            <a:avLst/>
          </a:prstGeom>
          <a:noFill/>
          <a:ln w="9525">
            <a:noFill/>
            <a:miter lim="800000"/>
          </a:ln>
        </p:spPr>
        <p:txBody>
          <a:bodyPr>
            <a:spAutoFit/>
          </a:bodyPr>
          <a:lstStyle/>
          <a:p>
            <a:pPr marL="357505" indent="-357505" fontAlgn="base">
              <a:lnSpc>
                <a:spcPct val="140000"/>
              </a:lnSpc>
              <a:spcBef>
                <a:spcPct val="0"/>
              </a:spcBef>
              <a:spcAft>
                <a:spcPct val="0"/>
              </a:spcAft>
              <a:buClr>
                <a:srgbClr val="000000"/>
              </a:buClr>
            </a:pPr>
            <a:r>
              <a:rPr sz="2800" b="1" dirty="0">
                <a:solidFill>
                  <a:srgbClr val="0066FF"/>
                </a:solidFill>
                <a:latin typeface="微软雅黑" panose="020B0503020204020204" charset="-122"/>
                <a:ea typeface="微软雅黑" panose="020B0503020204020204" charset="-122"/>
                <a:cs typeface="微软雅黑" panose="020B0503020204020204" charset="-122"/>
              </a:rPr>
              <a:t>3. </a:t>
            </a:r>
            <a:r>
              <a:rPr sz="2800" b="1" dirty="0" err="1">
                <a:solidFill>
                  <a:srgbClr val="0066FF"/>
                </a:solidFill>
                <a:latin typeface="微软雅黑" panose="020B0503020204020204" charset="-122"/>
                <a:ea typeface="微软雅黑" panose="020B0503020204020204" charset="-122"/>
                <a:cs typeface="微软雅黑" panose="020B0503020204020204" charset="-122"/>
              </a:rPr>
              <a:t>解毒作用</a:t>
            </a:r>
            <a:endParaRPr sz="2800" b="1" dirty="0">
              <a:solidFill>
                <a:srgbClr val="0066FF"/>
              </a:solidFill>
              <a:latin typeface="微软雅黑" panose="020B0503020204020204" charset="-122"/>
              <a:ea typeface="微软雅黑" panose="020B0503020204020204" charset="-122"/>
              <a:cs typeface="微软雅黑" panose="020B0503020204020204" charset="-122"/>
            </a:endParaRPr>
          </a:p>
          <a:p>
            <a:pPr marL="357505" indent="-357505" fontAlgn="base">
              <a:lnSpc>
                <a:spcPct val="140000"/>
              </a:lnSpc>
              <a:spcBef>
                <a:spcPct val="0"/>
              </a:spcBef>
              <a:spcAft>
                <a:spcPct val="0"/>
              </a:spcAft>
              <a:buClr>
                <a:srgbClr val="000000"/>
              </a:buClr>
              <a:buFont typeface="Wingdings" panose="05000000000000000000" pitchFamily="2" charset="2"/>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肝脏的解毒作用主要由肝细胞中的光面内质网来完成。</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a:p>
            <a:pPr marL="357505" indent="-357505" fontAlgn="base">
              <a:lnSpc>
                <a:spcPct val="140000"/>
              </a:lnSpc>
              <a:spcBef>
                <a:spcPct val="0"/>
              </a:spcBef>
              <a:spcAft>
                <a:spcPct val="0"/>
              </a:spcAft>
              <a:buFont typeface="Wingdings" panose="05000000000000000000" pitchFamily="2" charset="2"/>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肝细胞光面内质网上含有的氧化及电子传递酶系，可催化多种化合物的氧化或羟化，催化反应的实质就是给底物加一个氧（羟化酶或者加单氧酶系）破坏毒物、药物的毒性，增加化合物的极性，使之便于排泄。</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8600" y="228600"/>
            <a:ext cx="8089265" cy="5217795"/>
          </a:xfrm>
          <a:prstGeom prst="rect">
            <a:avLst/>
          </a:prstGeom>
          <a:noFill/>
        </p:spPr>
        <p:txBody>
          <a:bodyPr wrap="square" rtlCol="0" anchor="t">
            <a:spAutoFit/>
          </a:bodyPr>
          <a:p>
            <a:pPr marL="457200" indent="-457200" fontAlgn="base">
              <a:lnSpc>
                <a:spcPct val="170000"/>
              </a:lnSpc>
              <a:spcBef>
                <a:spcPct val="0"/>
              </a:spcBef>
              <a:spcAft>
                <a:spcPct val="0"/>
              </a:spcAft>
            </a:pP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4. Ca</a:t>
            </a:r>
            <a:r>
              <a:rPr sz="2800" b="1" baseline="30000" dirty="0">
                <a:solidFill>
                  <a:srgbClr val="0066FF"/>
                </a:solidFill>
                <a:latin typeface="微软雅黑" panose="020B0503020204020204" charset="-122"/>
                <a:ea typeface="微软雅黑" panose="020B0503020204020204" charset="-122"/>
                <a:cs typeface="微软雅黑" panose="020B0503020204020204" charset="-122"/>
                <a:sym typeface="+mn-ea"/>
              </a:rPr>
              <a:t>２＋</a:t>
            </a: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的贮存与Ca</a:t>
            </a:r>
            <a:r>
              <a:rPr sz="2800" b="1" baseline="30000" dirty="0">
                <a:solidFill>
                  <a:srgbClr val="0066FF"/>
                </a:solidFill>
                <a:latin typeface="微软雅黑" panose="020B0503020204020204" charset="-122"/>
                <a:ea typeface="微软雅黑" panose="020B0503020204020204" charset="-122"/>
                <a:cs typeface="微软雅黑" panose="020B0503020204020204" charset="-122"/>
                <a:sym typeface="+mn-ea"/>
              </a:rPr>
              <a:t>２＋</a:t>
            </a: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浓度的调节</a:t>
            </a:r>
            <a:r>
              <a:rPr lang="en-US" sz="2800" b="1" dirty="0">
                <a:solidFill>
                  <a:srgbClr val="0066FF"/>
                </a:solidFill>
                <a:latin typeface="微软雅黑" panose="020B0503020204020204" charset="-122"/>
                <a:ea typeface="微软雅黑" panose="020B0503020204020204" charset="-122"/>
                <a:cs typeface="微软雅黑" panose="020B0503020204020204" charset="-122"/>
                <a:sym typeface="+mn-ea"/>
              </a:rPr>
              <a:t>:</a:t>
            </a:r>
            <a:endParaRPr sz="2800" b="1" dirty="0">
              <a:solidFill>
                <a:srgbClr val="0066FF"/>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70000"/>
              </a:lnSpc>
              <a:spcBef>
                <a:spcPct val="0"/>
              </a:spcBef>
              <a:spcAft>
                <a:spcPct val="0"/>
              </a:spcAft>
              <a:buFont typeface="Wingdings" panose="05000000000000000000" charset="0"/>
              <a:buChar char="ü"/>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    在心肌和骨骼肌细胞中，光面内质网特化为一种特殊的结构</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肌质网</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a:t>
            </a:r>
            <a:endPar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457200" indent="-457200" fontAlgn="base">
              <a:lnSpc>
                <a:spcPct val="170000"/>
              </a:lnSpc>
              <a:spcBef>
                <a:spcPct val="0"/>
              </a:spcBef>
              <a:spcAft>
                <a:spcPct val="0"/>
              </a:spcAft>
              <a:buFont typeface="Wingdings" panose="05000000000000000000" charset="0"/>
              <a:buChar char="ü"/>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肌质网膜上的Ca2+ -ATP泵将细胞基质中的Ca2+ 泵入肌质网中储存起来，使肌质网Ca2+ 的浓度比胞质溶胶高出几千倍；</a:t>
            </a:r>
            <a:endPar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457200" indent="-457200" fontAlgn="base">
              <a:lnSpc>
                <a:spcPct val="170000"/>
              </a:lnSpc>
              <a:spcBef>
                <a:spcPct val="0"/>
              </a:spcBef>
              <a:spcAft>
                <a:spcPct val="0"/>
              </a:spcAft>
              <a:buFont typeface="Wingdings" panose="05000000000000000000" charset="0"/>
              <a:buChar char="ü"/>
            </a:pPr>
            <a:r>
              <a:rPr sz="2400" b="1" dirty="0">
                <a:solidFill>
                  <a:srgbClr val="000000"/>
                </a:solidFill>
                <a:latin typeface="微软雅黑" panose="020B0503020204020204" charset="-122"/>
                <a:ea typeface="微软雅黑" panose="020B0503020204020204" charset="-122"/>
                <a:cs typeface="微软雅黑" panose="020B0503020204020204" charset="-122"/>
                <a:sym typeface="+mn-ea"/>
              </a:rPr>
              <a:t>受到神经冲动刺激后， Ca2+ 释放出来，参与肌肉收缩的调节。</a:t>
            </a:r>
            <a:endParaRPr sz="2400" b="1" dirty="0">
              <a:solidFill>
                <a:srgbClr val="00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1676400" y="1066800"/>
            <a:ext cx="5105400" cy="542925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xfrm>
            <a:off x="250825" y="260350"/>
            <a:ext cx="8893175" cy="762000"/>
          </a:xfrm>
        </p:spPr>
        <p:txBody>
          <a:bodyPr vert="horz" wrap="square" lIns="91440" tIns="45720" rIns="91440" bIns="45720" anchor="ctr" anchorCtr="0"/>
          <a:p>
            <a:r>
              <a:rPr lang="zh-CN" altLang="en-US" sz="3600" b="1" dirty="0">
                <a:solidFill>
                  <a:schemeClr val="tx1"/>
                </a:solidFill>
              </a:rPr>
              <a:t>第二节高尔基复合体</a:t>
            </a:r>
            <a:endParaRPr lang="zh-CN" altLang="en-US" sz="3600" b="1" dirty="0">
              <a:solidFill>
                <a:schemeClr val="tx1"/>
              </a:solidFill>
            </a:endParaRPr>
          </a:p>
        </p:txBody>
      </p:sp>
      <p:sp>
        <p:nvSpPr>
          <p:cNvPr id="22531" name="Rectangle 3"/>
          <p:cNvSpPr>
            <a:spLocks noGrp="1"/>
          </p:cNvSpPr>
          <p:nvPr>
            <p:ph type="body" sz="half" idx="1"/>
          </p:nvPr>
        </p:nvSpPr>
        <p:spPr>
          <a:xfrm>
            <a:off x="838200" y="1143000"/>
            <a:ext cx="7620000" cy="1143000"/>
          </a:xfrm>
        </p:spPr>
        <p:txBody>
          <a:bodyPr vert="horz" wrap="square" lIns="91440" tIns="45720" rIns="91440" bIns="45720" anchor="t" anchorCtr="0"/>
          <a:p>
            <a:pPr>
              <a:buClrTx/>
              <a:buSzTx/>
              <a:buFontTx/>
            </a:pPr>
            <a:r>
              <a:rPr lang="zh-CN" altLang="en-US" sz="2800" b="1" dirty="0">
                <a:solidFill>
                  <a:srgbClr val="800000"/>
                </a:solidFill>
              </a:rPr>
              <a:t>一</a:t>
            </a:r>
            <a:r>
              <a:rPr lang="en-US" altLang="zh-CN" sz="2800" b="1" dirty="0">
                <a:solidFill>
                  <a:srgbClr val="800000"/>
                </a:solidFill>
              </a:rPr>
              <a:t>.</a:t>
            </a:r>
            <a:r>
              <a:rPr lang="zh-CN" altLang="en-US" sz="2800" b="1" dirty="0">
                <a:solidFill>
                  <a:srgbClr val="800000"/>
                </a:solidFill>
              </a:rPr>
              <a:t>高尔基复合体的形态结构</a:t>
            </a:r>
            <a:endParaRPr lang="zh-CN" altLang="en-US" sz="2800" b="1" dirty="0">
              <a:solidFill>
                <a:srgbClr val="800000"/>
              </a:solidFill>
            </a:endParaRPr>
          </a:p>
          <a:p>
            <a:pPr>
              <a:buClrTx/>
              <a:buSzTx/>
              <a:buFontTx/>
            </a:pPr>
            <a:r>
              <a:rPr lang="zh-CN" altLang="en-US" sz="2800" b="1" dirty="0"/>
              <a:t>光镜：网状结构</a:t>
            </a:r>
            <a:endParaRPr lang="zh-CN" altLang="en-US" sz="2800" b="1" dirty="0"/>
          </a:p>
        </p:txBody>
      </p:sp>
      <p:pic>
        <p:nvPicPr>
          <p:cNvPr id="22532" name="Picture 4"/>
          <p:cNvPicPr>
            <a:picLocks noChangeAspect="1"/>
          </p:cNvPicPr>
          <p:nvPr>
            <p:ph sz="half" idx="2"/>
          </p:nvPr>
        </p:nvPicPr>
        <p:blipFill>
          <a:blip r:embed="rId1"/>
          <a:srcRect/>
          <a:stretch>
            <a:fillRect/>
          </a:stretch>
        </p:blipFill>
        <p:spPr>
          <a:xfrm>
            <a:off x="1371600" y="2209800"/>
            <a:ext cx="6553200" cy="41910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52400" y="152400"/>
            <a:ext cx="8912860" cy="1568450"/>
          </a:xfrm>
          <a:prstGeom prst="rect">
            <a:avLst/>
          </a:prstGeom>
          <a:noFill/>
        </p:spPr>
        <p:txBody>
          <a:bodyPr wrap="square" rtlCol="0" anchor="t">
            <a:spAutoFit/>
          </a:bodyPr>
          <a:p>
            <a:r>
              <a:rPr lang="zh-CN" altLang="en-US" sz="3200">
                <a:latin typeface="黑体" panose="02010609060101010101" pitchFamily="49" charset="-122"/>
                <a:ea typeface="黑体" panose="02010609060101010101" pitchFamily="49" charset="-122"/>
              </a:rPr>
              <a:t>内膜系统研究的几种途径</a:t>
            </a:r>
            <a:endParaRPr lang="zh-CN" altLang="en-US" sz="3200">
              <a:latin typeface="黑体" panose="02010609060101010101" pitchFamily="49" charset="-122"/>
              <a:ea typeface="黑体" panose="02010609060101010101" pitchFamily="49" charset="-122"/>
            </a:endParaRPr>
          </a:p>
          <a:p>
            <a:endParaRPr lang="zh-CN" altLang="en-US" sz="3200">
              <a:latin typeface="黑体" panose="02010609060101010101" pitchFamily="49" charset="-122"/>
              <a:ea typeface="黑体" panose="02010609060101010101" pitchFamily="49" charset="-122"/>
            </a:endParaRPr>
          </a:p>
          <a:p>
            <a:pPr marL="457200" indent="-457200">
              <a:buFont typeface="Wingdings" panose="05000000000000000000" charset="0"/>
              <a:buChar char="n"/>
            </a:pPr>
            <a:endParaRPr lang="zh-CN" altLang="en-US" sz="320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2057400" y="1066800"/>
            <a:ext cx="3771900" cy="4610100"/>
          </a:xfrm>
          <a:prstGeom prst="rect">
            <a:avLst/>
          </a:prstGeom>
        </p:spPr>
      </p:pic>
      <p:sp>
        <p:nvSpPr>
          <p:cNvPr id="4" name="文本框 3"/>
          <p:cNvSpPr txBox="1"/>
          <p:nvPr/>
        </p:nvSpPr>
        <p:spPr>
          <a:xfrm>
            <a:off x="457200" y="5562600"/>
            <a:ext cx="8623935" cy="1014730"/>
          </a:xfrm>
          <a:prstGeom prst="rect">
            <a:avLst/>
          </a:prstGeom>
          <a:noFill/>
        </p:spPr>
        <p:txBody>
          <a:bodyPr wrap="square" rtlCol="0" anchor="t">
            <a:spAutoFit/>
          </a:bodyPr>
          <a:p>
            <a:pPr marL="285750" indent="-285750">
              <a:buFont typeface="Wingdings" panose="05000000000000000000" charset="0"/>
              <a:buChar char="n"/>
            </a:pPr>
            <a:r>
              <a:rPr lang="zh-CN" altLang="en-US" sz="2000">
                <a:latin typeface="黑体" panose="02010609060101010101" pitchFamily="49" charset="-122"/>
                <a:ea typeface="黑体" panose="02010609060101010101" pitchFamily="49" charset="-122"/>
              </a:rPr>
              <a:t>放射自显影：</a:t>
            </a:r>
            <a:r>
              <a:rPr lang="zh-CN" altLang="en-US" sz="2000">
                <a:latin typeface="黑体" panose="02010609060101010101" pitchFamily="49" charset="-122"/>
                <a:ea typeface="黑体" panose="02010609060101010101" pitchFamily="49" charset="-122"/>
                <a:sym typeface="+mn-ea"/>
              </a:rPr>
              <a:t>含有放射性同位素的组织切片被一层薄薄的照相乳剂覆盖，该乳剂由组织内放射性同位素发出的辐射暴露出来。在显微镜下，由上覆乳剂中的银颗粒显示细胞中含有放射性的部位。</a:t>
            </a:r>
            <a:endParaRPr lang="zh-CN" altLang="en-US" sz="200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2"/>
          <p:cNvSpPr>
            <a:spLocks noGrp="1"/>
          </p:cNvSpPr>
          <p:nvPr>
            <p:ph type="title" idx="4294967295"/>
          </p:nvPr>
        </p:nvSpPr>
        <p:spPr>
          <a:xfrm>
            <a:off x="250825" y="260350"/>
            <a:ext cx="8893175" cy="762000"/>
          </a:xfrm>
        </p:spPr>
        <p:txBody>
          <a:bodyPr vert="horz" wrap="square" lIns="91440" tIns="45720" rIns="91440" bIns="45720" anchor="ctr" anchorCtr="0"/>
          <a:p>
            <a:pPr eaLnBrk="1" hangingPunct="1"/>
            <a:r>
              <a:rPr lang="zh-CN" altLang="en-US" dirty="0"/>
              <a:t>高尔基复合体的发现</a:t>
            </a:r>
            <a:endParaRPr lang="zh-CN" altLang="en-US" dirty="0"/>
          </a:p>
        </p:txBody>
      </p:sp>
      <p:sp>
        <p:nvSpPr>
          <p:cNvPr id="23555" name="Rectangle 3"/>
          <p:cNvSpPr>
            <a:spLocks noGrp="1"/>
          </p:cNvSpPr>
          <p:nvPr>
            <p:ph type="body" sz="half" idx="4294967295"/>
          </p:nvPr>
        </p:nvSpPr>
        <p:spPr>
          <a:xfrm>
            <a:off x="328613" y="1066800"/>
            <a:ext cx="4027487" cy="4989513"/>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3600" b="1" dirty="0">
                <a:solidFill>
                  <a:srgbClr val="6600CC"/>
                </a:solidFill>
                <a:latin typeface="隶书" panose="02010509060101010101" pitchFamily="49" charset="-122"/>
                <a:ea typeface="隶书" panose="02010509060101010101" pitchFamily="49" charset="-122"/>
              </a:rPr>
              <a:t>最早发现于</a:t>
            </a:r>
            <a:r>
              <a:rPr lang="en-US" altLang="zh-CN" sz="3600" b="1" dirty="0">
                <a:solidFill>
                  <a:srgbClr val="6600CC"/>
                </a:solidFill>
                <a:latin typeface="隶书" panose="02010509060101010101" pitchFamily="49" charset="-122"/>
                <a:ea typeface="隶书" panose="02010509060101010101" pitchFamily="49" charset="-122"/>
              </a:rPr>
              <a:t>1855</a:t>
            </a:r>
            <a:r>
              <a:rPr lang="zh-CN" altLang="en-US" sz="3600" b="1" dirty="0">
                <a:solidFill>
                  <a:srgbClr val="6600CC"/>
                </a:solidFill>
                <a:latin typeface="隶书" panose="02010509060101010101" pitchFamily="49" charset="-122"/>
                <a:ea typeface="隶书" panose="02010509060101010101" pitchFamily="49" charset="-122"/>
              </a:rPr>
              <a:t>年</a:t>
            </a:r>
            <a:endParaRPr lang="zh-CN" altLang="en-US" sz="3600" b="1" dirty="0">
              <a:solidFill>
                <a:srgbClr val="6600CC"/>
              </a:solidFill>
              <a:latin typeface="隶书" panose="02010509060101010101" pitchFamily="49" charset="-122"/>
              <a:ea typeface="隶书" panose="02010509060101010101" pitchFamily="49" charset="-122"/>
            </a:endParaRPr>
          </a:p>
          <a:p>
            <a:pPr lvl="0" eaLnBrk="1" hangingPunct="1"/>
            <a:r>
              <a:rPr lang="en-US" altLang="zh-CN" sz="3600" b="1" dirty="0">
                <a:solidFill>
                  <a:srgbClr val="6600CC"/>
                </a:solidFill>
                <a:latin typeface="隶书" panose="02010509060101010101" pitchFamily="49" charset="-122"/>
                <a:ea typeface="隶书" panose="02010509060101010101" pitchFamily="49" charset="-122"/>
              </a:rPr>
              <a:t>1889</a:t>
            </a:r>
            <a:r>
              <a:rPr lang="zh-CN" altLang="en-US" sz="3600" b="1" dirty="0">
                <a:solidFill>
                  <a:srgbClr val="6600CC"/>
                </a:solidFill>
                <a:latin typeface="隶书" panose="02010509060101010101" pitchFamily="49" charset="-122"/>
                <a:ea typeface="隶书" panose="02010509060101010101" pitchFamily="49" charset="-122"/>
              </a:rPr>
              <a:t>年意大利学者 </a:t>
            </a:r>
            <a:r>
              <a:rPr lang="en-US" altLang="zh-CN" sz="3600" b="1" dirty="0">
                <a:solidFill>
                  <a:srgbClr val="6600CC"/>
                </a:solidFill>
                <a:latin typeface="隶书" panose="02010509060101010101" pitchFamily="49" charset="-122"/>
                <a:ea typeface="隶书" panose="02010509060101010101" pitchFamily="49" charset="-122"/>
              </a:rPr>
              <a:t>Gamlio Golgi </a:t>
            </a:r>
            <a:r>
              <a:rPr lang="zh-CN" altLang="en-US" sz="3600" b="1" dirty="0">
                <a:solidFill>
                  <a:srgbClr val="6600CC"/>
                </a:solidFill>
                <a:latin typeface="隶书" panose="02010509060101010101" pitchFamily="49" charset="-122"/>
                <a:ea typeface="隶书" panose="02010509060101010101" pitchFamily="49" charset="-122"/>
              </a:rPr>
              <a:t>，</a:t>
            </a:r>
            <a:r>
              <a:rPr lang="en-US" altLang="zh-CN" sz="3600" b="1" dirty="0">
                <a:solidFill>
                  <a:srgbClr val="6600CC"/>
                </a:solidFill>
                <a:latin typeface="隶书" panose="02010509060101010101" pitchFamily="49" charset="-122"/>
                <a:ea typeface="隶书" panose="02010509060101010101" pitchFamily="49" charset="-122"/>
              </a:rPr>
              <a:t>Golgi</a:t>
            </a:r>
            <a:r>
              <a:rPr lang="zh-CN" altLang="en-US" sz="3600" b="1" dirty="0">
                <a:solidFill>
                  <a:srgbClr val="6600CC"/>
                </a:solidFill>
                <a:latin typeface="隶书" panose="02010509060101010101" pitchFamily="49" charset="-122"/>
                <a:ea typeface="隶书" panose="02010509060101010101" pitchFamily="49" charset="-122"/>
              </a:rPr>
              <a:t>用银染法在猫头鹰的神经细胞内观察到了清晰的结构</a:t>
            </a:r>
            <a:endParaRPr lang="zh-CN" altLang="en-US" sz="3600" b="1" dirty="0">
              <a:solidFill>
                <a:srgbClr val="6600CC"/>
              </a:solidFill>
              <a:latin typeface="隶书" panose="02010509060101010101" pitchFamily="49" charset="-122"/>
              <a:ea typeface="隶书" panose="02010509060101010101" pitchFamily="49" charset="-122"/>
            </a:endParaRPr>
          </a:p>
        </p:txBody>
      </p:sp>
      <p:pic>
        <p:nvPicPr>
          <p:cNvPr id="23556" name="Picture 4" descr="Camillo Golgi"/>
          <p:cNvPicPr>
            <a:picLocks noChangeAspect="1"/>
          </p:cNvPicPr>
          <p:nvPr>
            <p:ph sz="half" idx="1"/>
          </p:nvPr>
        </p:nvPicPr>
        <p:blipFill>
          <a:blip r:embed="rId1"/>
          <a:srcRect/>
          <a:stretch>
            <a:fillRect/>
          </a:stretch>
        </p:blipFill>
        <p:spPr>
          <a:xfrm>
            <a:off x="4724400" y="1219200"/>
            <a:ext cx="4168775" cy="5181600"/>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ph type="title" idx="4294967295"/>
          </p:nvPr>
        </p:nvSpPr>
        <p:spPr>
          <a:xfrm>
            <a:off x="0" y="0"/>
            <a:ext cx="8955088" cy="762000"/>
          </a:xfrm>
        </p:spPr>
        <p:txBody>
          <a:bodyPr vert="horz" wrap="square" lIns="91440" tIns="45720" rIns="91440" bIns="45720" anchor="ctr" anchorCtr="0"/>
          <a:p>
            <a:pPr eaLnBrk="1" hangingPunct="1"/>
            <a:r>
              <a:rPr lang="zh-CN" altLang="en-US" dirty="0">
                <a:ea typeface="隶书" panose="02010509060101010101" pitchFamily="49" charset="-122"/>
              </a:rPr>
              <a:t>高尔基复合体</a:t>
            </a:r>
            <a:r>
              <a:rPr lang="zh-CN" altLang="en-US" dirty="0">
                <a:solidFill>
                  <a:srgbClr val="FFFFFF"/>
                </a:solidFill>
                <a:ea typeface="隶书" panose="02010509060101010101" pitchFamily="49" charset="-122"/>
              </a:rPr>
              <a:t>光镜</a:t>
            </a:r>
            <a:r>
              <a:rPr lang="zh-CN" altLang="en-US" dirty="0">
                <a:ea typeface="隶书" panose="02010509060101010101" pitchFamily="49" charset="-122"/>
              </a:rPr>
              <a:t>形态（一）</a:t>
            </a:r>
            <a:endParaRPr lang="zh-CN" altLang="en-US" dirty="0">
              <a:ea typeface="隶书" panose="02010509060101010101" pitchFamily="49" charset="-122"/>
            </a:endParaRPr>
          </a:p>
        </p:txBody>
      </p:sp>
      <p:sp>
        <p:nvSpPr>
          <p:cNvPr id="89091" name="Rectangle 3"/>
          <p:cNvSpPr>
            <a:spLocks noGrp="1" noChangeArrowheads="1"/>
          </p:cNvSpPr>
          <p:nvPr>
            <p:ph type="body" idx="1"/>
          </p:nvPr>
        </p:nvSpPr>
        <p:spPr>
          <a:xfrm>
            <a:off x="0" y="914400"/>
            <a:ext cx="3733800" cy="5943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网状结构</a:t>
            </a:r>
            <a:endParaRPr kumimoji="0" lang="zh-CN" altLang="en-US" sz="2800" b="1" i="0" u="none" strike="noStrike" kern="0" cap="none" spc="0" normalizeH="0" baseline="0" noProof="0" dirty="0" smtClean="0">
              <a:ln>
                <a:noFill/>
              </a:ln>
              <a:solidFill>
                <a:srgbClr val="6600CC"/>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CC"/>
                </a:solidFill>
                <a:effectLst/>
                <a:uLnTx/>
                <a:uFillTx/>
                <a:latin typeface="+mn-ea"/>
                <a:ea typeface="+mn-ea"/>
                <a:cs typeface="+mn-cs"/>
              </a:rPr>
              <a:t>A</a:t>
            </a: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：鼠肾细胞（特异的红色荧光染料所示）</a:t>
            </a:r>
            <a:endParaRPr kumimoji="0" lang="zh-CN" altLang="en-US" sz="2800" b="1" i="0" u="none" strike="noStrike" kern="0" cap="none" spc="0" normalizeH="0" baseline="0" noProof="0" dirty="0" smtClean="0">
              <a:ln>
                <a:noFill/>
              </a:ln>
              <a:solidFill>
                <a:srgbClr val="6600CC"/>
              </a:solidFill>
              <a:effectLst/>
              <a:uLnTx/>
              <a:uFillTx/>
              <a:latin typeface="+mn-ea"/>
              <a:ea typeface="+mn-ea"/>
              <a:cs typeface="+mn-cs"/>
            </a:endParaRPr>
          </a:p>
          <a:p>
            <a:pPr marL="342900" marR="0" lvl="0" indent="-342900" algn="ctr"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CC"/>
                </a:solidFill>
                <a:effectLst/>
                <a:uLnTx/>
                <a:uFillTx/>
                <a:latin typeface="+mn-ea"/>
                <a:ea typeface="+mn-ea"/>
                <a:cs typeface="+mn-cs"/>
              </a:rPr>
              <a:t>B</a:t>
            </a: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：培养的上皮细胞中高尔基体的分布（红色）</a:t>
            </a:r>
            <a:endParaRPr kumimoji="0" lang="zh-CN" altLang="en-US" sz="2800" b="1" i="0" u="none" strike="noStrike" kern="0" cap="none" spc="0" normalizeH="0" baseline="0" noProof="0" dirty="0" smtClean="0">
              <a:ln>
                <a:noFill/>
              </a:ln>
              <a:solidFill>
                <a:srgbClr val="6600CC"/>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2800" b="1" i="0" u="none" strike="noStrike" kern="0" cap="none" spc="0" normalizeH="0" baseline="0" noProof="0" dirty="0" smtClean="0">
              <a:ln>
                <a:noFill/>
              </a:ln>
              <a:solidFill>
                <a:srgbClr val="6600CC"/>
              </a:solidFill>
              <a:effectLst/>
              <a:uLnTx/>
              <a:uFillTx/>
              <a:latin typeface="+mn-ea"/>
              <a:ea typeface="+mn-ea"/>
              <a:cs typeface="+mn-cs"/>
            </a:endParaRPr>
          </a:p>
        </p:txBody>
      </p:sp>
      <p:pic>
        <p:nvPicPr>
          <p:cNvPr id="24580" name="Picture 4" descr="golgi-gr"/>
          <p:cNvPicPr>
            <a:picLocks noChangeAspect="1"/>
          </p:cNvPicPr>
          <p:nvPr/>
        </p:nvPicPr>
        <p:blipFill>
          <a:blip r:embed="rId1"/>
          <a:stretch>
            <a:fillRect/>
          </a:stretch>
        </p:blipFill>
        <p:spPr>
          <a:xfrm>
            <a:off x="4114800" y="762000"/>
            <a:ext cx="5029200" cy="2667000"/>
          </a:xfrm>
          <a:prstGeom prst="rect">
            <a:avLst/>
          </a:prstGeom>
          <a:noFill/>
          <a:ln w="9525">
            <a:noFill/>
          </a:ln>
        </p:spPr>
      </p:pic>
      <p:pic>
        <p:nvPicPr>
          <p:cNvPr id="24581" name="Picture 5" descr="培养的上皮细胞中高尔基体的分布"/>
          <p:cNvPicPr>
            <a:picLocks noChangeAspect="1"/>
          </p:cNvPicPr>
          <p:nvPr/>
        </p:nvPicPr>
        <p:blipFill>
          <a:blip r:embed="rId2"/>
          <a:stretch>
            <a:fillRect/>
          </a:stretch>
        </p:blipFill>
        <p:spPr>
          <a:xfrm>
            <a:off x="4191000" y="3581400"/>
            <a:ext cx="4953000" cy="32766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2"/>
          <p:cNvSpPr>
            <a:spLocks noGrp="1"/>
          </p:cNvSpPr>
          <p:nvPr>
            <p:ph type="title" idx="4294967295"/>
          </p:nvPr>
        </p:nvSpPr>
        <p:spPr>
          <a:xfrm>
            <a:off x="317500" y="304800"/>
            <a:ext cx="8637588" cy="762000"/>
          </a:xfrm>
        </p:spPr>
        <p:txBody>
          <a:bodyPr vert="horz" wrap="square" lIns="91440" tIns="45720" rIns="91440" bIns="45720" anchor="ctr" anchorCtr="0"/>
          <a:p>
            <a:pPr eaLnBrk="1" hangingPunct="1"/>
            <a:r>
              <a:rPr lang="zh-CN" altLang="en-US" dirty="0"/>
              <a:t>高尔基复合体电镜结构：</a:t>
            </a:r>
            <a:endParaRPr lang="zh-CN" altLang="en-US" dirty="0"/>
          </a:p>
        </p:txBody>
      </p:sp>
      <p:sp>
        <p:nvSpPr>
          <p:cNvPr id="90115" name="Rectangle 3"/>
          <p:cNvSpPr>
            <a:spLocks noGrp="1" noChangeArrowheads="1"/>
          </p:cNvSpPr>
          <p:nvPr>
            <p:ph type="body" idx="1"/>
          </p:nvPr>
        </p:nvSpPr>
        <p:spPr>
          <a:xfrm>
            <a:off x="328613" y="1295400"/>
            <a:ext cx="3328988" cy="47609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扁平囊</a:t>
            </a:r>
            <a:endParaRPr kumimoji="0" lang="zh-CN" altLang="en-US" sz="3600" b="1" i="0" u="none" strike="noStrike" kern="0" cap="none" spc="0" normalizeH="0" baseline="0" noProof="0" dirty="0" smtClean="0">
              <a:ln>
                <a:noFill/>
              </a:ln>
              <a:solidFill>
                <a:srgbClr val="6600CC"/>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小囊泡（顺面，形成面）</a:t>
            </a:r>
            <a:endParaRPr kumimoji="0" lang="zh-CN" altLang="en-US" sz="3600" b="1" i="0" u="none" strike="noStrike" kern="0" cap="none" spc="0" normalizeH="0" baseline="0" noProof="0" dirty="0" smtClean="0">
              <a:ln>
                <a:noFill/>
              </a:ln>
              <a:solidFill>
                <a:srgbClr val="6600CC"/>
              </a:solidFill>
              <a:effectLst/>
              <a:uLnTx/>
              <a:uFillTx/>
              <a:latin typeface="+mn-ea"/>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大囊泡（反面，成熟面）</a:t>
            </a:r>
            <a:endParaRPr kumimoji="0" lang="zh-CN" altLang="en-US" sz="3600" b="1" i="0" u="none" strike="noStrike" kern="0" cap="none" spc="0" normalizeH="0" baseline="0" noProof="0" dirty="0" smtClean="0">
              <a:ln>
                <a:noFill/>
              </a:ln>
              <a:solidFill>
                <a:srgbClr val="6600CC"/>
              </a:solidFill>
              <a:effectLst/>
              <a:uLnTx/>
              <a:uFillTx/>
              <a:latin typeface="+mn-ea"/>
              <a:ea typeface="+mn-ea"/>
              <a:cs typeface="+mn-cs"/>
            </a:endParaRPr>
          </a:p>
        </p:txBody>
      </p:sp>
      <p:pic>
        <p:nvPicPr>
          <p:cNvPr id="25604" name="Picture 4" descr="Golgi"/>
          <p:cNvPicPr>
            <a:picLocks noChangeAspect="1"/>
          </p:cNvPicPr>
          <p:nvPr/>
        </p:nvPicPr>
        <p:blipFill>
          <a:blip r:embed="rId1"/>
          <a:stretch>
            <a:fillRect/>
          </a:stretch>
        </p:blipFill>
        <p:spPr>
          <a:xfrm>
            <a:off x="4191000" y="1143000"/>
            <a:ext cx="4953000" cy="53340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idx="4294967295"/>
          </p:nvPr>
        </p:nvSpPr>
        <p:spPr>
          <a:xfrm>
            <a:off x="304800" y="-47625"/>
            <a:ext cx="8637588" cy="1190625"/>
          </a:xfrm>
        </p:spPr>
        <p:txBody>
          <a:bodyPr vert="horz" wrap="square" lIns="91440" tIns="45720" rIns="91440" bIns="45720" anchor="ctr" anchorCtr="0"/>
          <a:p>
            <a:pPr eaLnBrk="1" hangingPunct="1"/>
            <a:r>
              <a:rPr lang="zh-CN" altLang="en-US" sz="3600" dirty="0"/>
              <a:t>高尔基复合体的顺面（</a:t>
            </a:r>
            <a:r>
              <a:rPr lang="en-US" altLang="zh-CN" sz="3600" dirty="0"/>
              <a:t>cis-face)</a:t>
            </a:r>
            <a:r>
              <a:rPr lang="zh-CN" altLang="en-US" sz="3600" dirty="0"/>
              <a:t>和反面（</a:t>
            </a:r>
            <a:r>
              <a:rPr lang="en-US" altLang="zh-CN" sz="3600" dirty="0"/>
              <a:t>trans-face</a:t>
            </a:r>
            <a:r>
              <a:rPr lang="zh-CN" altLang="en-US" sz="3600" dirty="0"/>
              <a:t>）</a:t>
            </a:r>
            <a:endParaRPr lang="zh-CN" altLang="en-US" sz="3600" dirty="0"/>
          </a:p>
        </p:txBody>
      </p:sp>
      <p:sp>
        <p:nvSpPr>
          <p:cNvPr id="26627" name="Rectangle 3"/>
          <p:cNvSpPr>
            <a:spLocks noGrp="1"/>
          </p:cNvSpPr>
          <p:nvPr>
            <p:ph type="body" idx="4294967295"/>
          </p:nvPr>
        </p:nvSpPr>
        <p:spPr/>
        <p:txBody>
          <a:bodyPr vert="horz" wrap="square" lIns="91440" tIns="45720" rIns="91440" bIns="45720" anchor="t" anchorCtr="0"/>
          <a:p>
            <a:pPr eaLnBrk="1" hangingPunct="1"/>
            <a:endParaRPr lang="zh-CN" altLang="zh-CN" dirty="0"/>
          </a:p>
        </p:txBody>
      </p:sp>
      <p:pic>
        <p:nvPicPr>
          <p:cNvPr id="26628" name="Picture 4" descr="golgi apparatus"/>
          <p:cNvPicPr>
            <a:picLocks noChangeAspect="1"/>
          </p:cNvPicPr>
          <p:nvPr/>
        </p:nvPicPr>
        <p:blipFill>
          <a:blip r:embed="rId1"/>
          <a:stretch>
            <a:fillRect/>
          </a:stretch>
        </p:blipFill>
        <p:spPr>
          <a:xfrm>
            <a:off x="0" y="1143000"/>
            <a:ext cx="9144000" cy="57150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idx="4294967295"/>
          </p:nvPr>
        </p:nvSpPr>
        <p:spPr>
          <a:xfrm>
            <a:off x="317500" y="76200"/>
            <a:ext cx="8637588" cy="762000"/>
          </a:xfrm>
        </p:spPr>
        <p:txBody>
          <a:bodyPr vert="horz" wrap="square" lIns="91440" tIns="45720" rIns="91440" bIns="45720" anchor="ctr" anchorCtr="0"/>
          <a:p>
            <a:pPr eaLnBrk="1" hangingPunct="1"/>
            <a:r>
              <a:rPr lang="zh-CN" altLang="en-US" dirty="0"/>
              <a:t>高尔基复合体与其它细胞结构</a:t>
            </a:r>
            <a:endParaRPr lang="zh-CN" altLang="en-US" dirty="0"/>
          </a:p>
        </p:txBody>
      </p:sp>
      <p:sp>
        <p:nvSpPr>
          <p:cNvPr id="27651" name="Rectangle 3"/>
          <p:cNvSpPr>
            <a:spLocks noGrp="1"/>
          </p:cNvSpPr>
          <p:nvPr>
            <p:ph type="body" idx="4294967295"/>
          </p:nvPr>
        </p:nvSpPr>
        <p:spPr>
          <a:xfrm>
            <a:off x="228600" y="1143000"/>
            <a:ext cx="2743200" cy="4913313"/>
          </a:xfrm>
        </p:spPr>
        <p:txBody>
          <a:bodyPr vert="horz" wrap="square" lIns="91440" tIns="45720" rIns="91440" bIns="45720" anchor="t" anchorCtr="0"/>
          <a:p>
            <a:pPr eaLnBrk="1" hangingPunct="1"/>
            <a:r>
              <a:rPr lang="zh-CN" altLang="en-US" sz="3600" dirty="0">
                <a:solidFill>
                  <a:srgbClr val="FFFFFF"/>
                </a:solidFill>
                <a:latin typeface="隶书" panose="02010509060101010101" pitchFamily="49" charset="-122"/>
                <a:ea typeface="隶书" panose="02010509060101010101" pitchFamily="49" charset="-122"/>
              </a:rPr>
              <a:t>与</a:t>
            </a:r>
            <a:r>
              <a:rPr lang="en-US" altLang="zh-CN" sz="3600" dirty="0">
                <a:solidFill>
                  <a:srgbClr val="FFFFFF"/>
                </a:solidFill>
                <a:latin typeface="隶书" panose="02010509060101010101" pitchFamily="49" charset="-122"/>
                <a:ea typeface="隶书" panose="02010509060101010101" pitchFamily="49" charset="-122"/>
              </a:rPr>
              <a:t>ER</a:t>
            </a:r>
            <a:endParaRPr lang="en-US" altLang="zh-CN" sz="3600" dirty="0">
              <a:solidFill>
                <a:srgbClr val="FFFFFF"/>
              </a:solidFill>
              <a:latin typeface="隶书" panose="02010509060101010101" pitchFamily="49" charset="-122"/>
              <a:ea typeface="隶书" panose="02010509060101010101" pitchFamily="49" charset="-122"/>
            </a:endParaRPr>
          </a:p>
          <a:p>
            <a:pPr eaLnBrk="1" hangingPunct="1"/>
            <a:r>
              <a:rPr lang="zh-CN" altLang="en-US" sz="3600" dirty="0">
                <a:solidFill>
                  <a:srgbClr val="FFFFFF"/>
                </a:solidFill>
                <a:latin typeface="隶书" panose="02010509060101010101" pitchFamily="49" charset="-122"/>
                <a:ea typeface="隶书" panose="02010509060101010101" pitchFamily="49" charset="-122"/>
              </a:rPr>
              <a:t>与细胞膜</a:t>
            </a:r>
            <a:endParaRPr lang="zh-CN" altLang="en-US" sz="3600" dirty="0">
              <a:solidFill>
                <a:srgbClr val="FFFFFF"/>
              </a:solidFill>
              <a:latin typeface="隶书" panose="02010509060101010101" pitchFamily="49" charset="-122"/>
              <a:ea typeface="隶书" panose="02010509060101010101" pitchFamily="49" charset="-122"/>
            </a:endParaRPr>
          </a:p>
          <a:p>
            <a:pPr eaLnBrk="1" hangingPunct="1"/>
            <a:r>
              <a:rPr lang="zh-CN" altLang="en-US" sz="3600" dirty="0">
                <a:solidFill>
                  <a:srgbClr val="FFFFFF"/>
                </a:solidFill>
                <a:latin typeface="隶书" panose="02010509060101010101" pitchFamily="49" charset="-122"/>
                <a:ea typeface="隶书" panose="02010509060101010101" pitchFamily="49" charset="-122"/>
              </a:rPr>
              <a:t>与细胞核</a:t>
            </a:r>
            <a:endParaRPr lang="zh-CN" altLang="en-US" sz="3600" dirty="0">
              <a:solidFill>
                <a:srgbClr val="FFFFFF"/>
              </a:solidFill>
              <a:latin typeface="隶书" panose="02010509060101010101" pitchFamily="49" charset="-122"/>
              <a:ea typeface="隶书" panose="02010509060101010101" pitchFamily="49" charset="-122"/>
            </a:endParaRPr>
          </a:p>
        </p:txBody>
      </p:sp>
      <p:pic>
        <p:nvPicPr>
          <p:cNvPr id="27652" name="Picture 4" descr="how material flows through the members of endomembrane system"/>
          <p:cNvPicPr>
            <a:picLocks noChangeAspect="1"/>
          </p:cNvPicPr>
          <p:nvPr/>
        </p:nvPicPr>
        <p:blipFill>
          <a:blip r:embed="rId1"/>
          <a:stretch>
            <a:fillRect/>
          </a:stretch>
        </p:blipFill>
        <p:spPr>
          <a:xfrm>
            <a:off x="3059113" y="914400"/>
            <a:ext cx="5856287" cy="5638800"/>
          </a:xfrm>
          <a:prstGeom prst="rect">
            <a:avLst/>
          </a:prstGeom>
          <a:noFill/>
          <a:ln w="9525">
            <a:noFill/>
          </a:ln>
        </p:spPr>
      </p:pic>
      <p:sp>
        <p:nvSpPr>
          <p:cNvPr id="2" name="Rectangle 3"/>
          <p:cNvSpPr>
            <a:spLocks noGrp="1" noChangeArrowheads="1"/>
          </p:cNvSpPr>
          <p:nvPr/>
        </p:nvSpPr>
        <p:spPr>
          <a:xfrm>
            <a:off x="355600" y="1270000"/>
            <a:ext cx="2743200" cy="4913313"/>
          </a:xfrm>
        </p:spPr>
        <p:txBody>
          <a:bodyPr/>
          <a:lstStyle>
            <a:lvl1pPr marL="342900" indent="-342900" algn="l" rtl="0" eaLnBrk="1" fontAlgn="base" hangingPunct="1">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r>
              <a:rPr lang="zh-CN" altLang="en-US" sz="3600" dirty="0" smtClean="0">
                <a:solidFill>
                  <a:srgbClr val="FFFFFF"/>
                </a:solidFill>
                <a:latin typeface="隶书" panose="02010509060101010101" pitchFamily="49" charset="-122"/>
                <a:ea typeface="隶书" panose="02010509060101010101" pitchFamily="49" charset="-122"/>
              </a:rPr>
              <a:t>与</a:t>
            </a:r>
            <a:r>
              <a:rPr lang="zh-CN" altLang="en-US" sz="3600" dirty="0">
                <a:solidFill>
                  <a:srgbClr val="0000FF"/>
                </a:solidFill>
                <a:ea typeface="隶书" panose="02010509060101010101" pitchFamily="49" charset="-122"/>
              </a:rPr>
              <a:t>膜流：细胞内功膜流能相关的膜性结构间的联系和转移的现象</a:t>
            </a:r>
            <a:endParaRPr lang="zh-CN" altLang="en-US" sz="3600" dirty="0">
              <a:solidFill>
                <a:srgbClr val="0000FF"/>
              </a:solidFill>
              <a:ea typeface="隶书" panose="02010509060101010101" pitchFamily="49" charset="-122"/>
            </a:endParaRPr>
          </a:p>
          <a:p>
            <a:pPr eaLnBrk="1" hangingPunct="1"/>
            <a:r>
              <a:rPr lang="en-US" altLang="zh-CN" sz="3600" dirty="0" smtClean="0">
                <a:solidFill>
                  <a:srgbClr val="FFFFFF"/>
                </a:solidFill>
                <a:latin typeface="隶书" panose="02010509060101010101" pitchFamily="49" charset="-122"/>
                <a:ea typeface="隶书" panose="02010509060101010101" pitchFamily="49" charset="-122"/>
              </a:rPr>
              <a:t>ER</a:t>
            </a:r>
            <a:endParaRPr lang="en-US" altLang="zh-CN" sz="3600" dirty="0" smtClean="0">
              <a:solidFill>
                <a:srgbClr val="FFFFFF"/>
              </a:solidFill>
              <a:latin typeface="隶书" panose="02010509060101010101" pitchFamily="49" charset="-122"/>
              <a:ea typeface="隶书" panose="02010509060101010101" pitchFamily="49" charset="-122"/>
            </a:endParaRPr>
          </a:p>
          <a:p>
            <a:pPr eaLnBrk="1" hangingPunct="1"/>
            <a:r>
              <a:rPr lang="zh-CN" altLang="en-US" sz="3600" dirty="0" smtClean="0">
                <a:solidFill>
                  <a:srgbClr val="FFFFFF"/>
                </a:solidFill>
                <a:latin typeface="隶书" panose="02010509060101010101" pitchFamily="49" charset="-122"/>
                <a:ea typeface="隶书" panose="02010509060101010101" pitchFamily="49" charset="-122"/>
              </a:rPr>
              <a:t>与细胞膜</a:t>
            </a:r>
            <a:endParaRPr lang="zh-CN" altLang="en-US" sz="3600" dirty="0" smtClean="0">
              <a:solidFill>
                <a:srgbClr val="FFFFFF"/>
              </a:solidFill>
              <a:latin typeface="隶书" panose="02010509060101010101" pitchFamily="49" charset="-122"/>
              <a:ea typeface="隶书" panose="02010509060101010101" pitchFamily="49" charset="-122"/>
            </a:endParaRPr>
          </a:p>
          <a:p>
            <a:pPr eaLnBrk="1" hangingPunct="1"/>
            <a:r>
              <a:rPr lang="zh-CN" altLang="en-US" sz="3600" dirty="0" smtClean="0">
                <a:solidFill>
                  <a:srgbClr val="FFFFFF"/>
                </a:solidFill>
                <a:latin typeface="隶书" panose="02010509060101010101" pitchFamily="49" charset="-122"/>
                <a:ea typeface="隶书" panose="02010509060101010101" pitchFamily="49" charset="-122"/>
              </a:rPr>
              <a:t>与细胞核</a:t>
            </a:r>
            <a:endParaRPr lang="zh-CN" altLang="en-US" sz="3600" dirty="0" smtClean="0">
              <a:solidFill>
                <a:srgbClr val="FFFFFF"/>
              </a:solidFill>
              <a:latin typeface="隶书" panose="02010509060101010101" pitchFamily="49" charset="-122"/>
              <a:ea typeface="隶书" panose="020105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395536" y="1124744"/>
            <a:ext cx="8539902" cy="1471172"/>
          </a:xfrm>
          <a:prstGeom prst="rect">
            <a:avLst/>
          </a:prstGeom>
          <a:noFill/>
          <a:ln w="9525">
            <a:noFill/>
            <a:miter lim="800000"/>
          </a:ln>
        </p:spPr>
        <p:txBody>
          <a:bodyPr wrap="square">
            <a:spAutoFit/>
          </a:bodyPr>
          <a:lstStyle/>
          <a:p>
            <a:pPr fontAlgn="base">
              <a:lnSpc>
                <a:spcPct val="14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（一）高尔基复合体的脂质组成     </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4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脂类约占</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45%</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左右，脂类成分介于</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膜和质膜之间</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algn="ctr" fontAlgn="base">
              <a:lnSpc>
                <a:spcPct val="140000"/>
              </a:lnSpc>
              <a:spcBef>
                <a:spcPct val="0"/>
              </a:spcBef>
              <a:spcAft>
                <a:spcPct val="0"/>
              </a:spcAft>
            </a:pPr>
            <a:r>
              <a:rPr lang="zh-CN" altLang="en-US" sz="1600" dirty="0">
                <a:solidFill>
                  <a:srgbClr val="000000"/>
                </a:solidFill>
                <a:latin typeface="黑体" panose="02010609060101010101" pitchFamily="49" charset="-122"/>
                <a:ea typeface="黑体" panose="02010609060101010101" pitchFamily="49" charset="-122"/>
                <a:cs typeface="微软雅黑" panose="020B0503020204020204" charset="-122"/>
              </a:rPr>
              <a:t>表：高尔基复合体膜、质膜和内质网膜脂质及其含量对比</a:t>
            </a:r>
            <a:endParaRPr lang="zh-CN" altLang="en-US" sz="16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45411" name="Rectangle 5"/>
          <p:cNvSpPr>
            <a:spLocks noChangeArrowheads="1"/>
          </p:cNvSpPr>
          <p:nvPr/>
        </p:nvSpPr>
        <p:spPr bwMode="auto">
          <a:xfrm>
            <a:off x="539750" y="286071"/>
            <a:ext cx="5519460" cy="707053"/>
          </a:xfrm>
          <a:prstGeom prst="rect">
            <a:avLst/>
          </a:prstGeom>
          <a:noFill/>
          <a:ln w="9525">
            <a:noFill/>
            <a:miter lim="800000"/>
          </a:ln>
        </p:spPr>
        <p:txBody>
          <a:bodyPr wrap="none">
            <a:spAutoFit/>
          </a:bodyPr>
          <a:lstStyle/>
          <a:p>
            <a:pPr fontAlgn="base">
              <a:lnSpc>
                <a:spcPct val="140000"/>
              </a:lnSpc>
              <a:spcBef>
                <a:spcPct val="0"/>
              </a:spcBef>
              <a:spcAft>
                <a:spcPct val="0"/>
              </a:spcAft>
            </a:pP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二</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a:t>
            </a: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高</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尔基复合体的化学组成</a:t>
            </a:r>
            <a:endParaRPr lang="zh-CN" altLang="en-US" sz="3200" b="1" dirty="0">
              <a:solidFill>
                <a:srgbClr val="0066FF"/>
              </a:solidFill>
              <a:latin typeface="微软雅黑" panose="020B0503020204020204" charset="-122"/>
              <a:ea typeface="微软雅黑" panose="020B0503020204020204" charset="-122"/>
              <a:cs typeface="微软雅黑" panose="020B0503020204020204" charset="-122"/>
            </a:endParaRPr>
          </a:p>
        </p:txBody>
      </p:sp>
      <p:graphicFrame>
        <p:nvGraphicFramePr>
          <p:cNvPr id="3" name="表格 2"/>
          <p:cNvGraphicFramePr/>
          <p:nvPr/>
        </p:nvGraphicFramePr>
        <p:xfrm>
          <a:off x="532039" y="2618108"/>
          <a:ext cx="8079609" cy="3432175"/>
        </p:xfrm>
        <a:graphic>
          <a:graphicData uri="http://schemas.openxmlformats.org/drawingml/2006/table">
            <a:tbl>
              <a:tblPr firstRow="1" bandRow="1">
                <a:tableStyleId>{5C22544A-7EE6-4342-B048-85BDC9FD1C3A}</a:tableStyleId>
              </a:tblPr>
              <a:tblGrid>
                <a:gridCol w="1247558"/>
                <a:gridCol w="1060901"/>
                <a:gridCol w="1154230"/>
                <a:gridCol w="1154230"/>
                <a:gridCol w="1154230"/>
                <a:gridCol w="1154230"/>
                <a:gridCol w="1154230"/>
              </a:tblGrid>
              <a:tr h="686435">
                <a:tc rowSpan="2">
                  <a:txBody>
                    <a:bodyPr/>
                    <a:lstStyle/>
                    <a:p>
                      <a:pPr algn="ctr">
                        <a:buNone/>
                      </a:pPr>
                      <a:r>
                        <a:rPr lang="zh-CN" altLang="en-US" b="1">
                          <a:solidFill>
                            <a:schemeClr val="tx1"/>
                          </a:solidFill>
                          <a:latin typeface="微软雅黑" panose="020B0503020204020204" charset="-122"/>
                          <a:ea typeface="微软雅黑" panose="020B0503020204020204" charset="-122"/>
                        </a:rPr>
                        <a:t>膜的类型</a:t>
                      </a:r>
                      <a:endParaRPr lang="zh-CN" altLang="en-US" b="1">
                        <a:solidFill>
                          <a:schemeClr val="tx1"/>
                        </a:solidFill>
                        <a:latin typeface="微软雅黑" panose="020B0503020204020204" charset="-122"/>
                        <a:ea typeface="微软雅黑" panose="020B0503020204020204" charset="-122"/>
                      </a:endParaRPr>
                    </a:p>
                  </a:txBody>
                  <a:tcPr marL="91424" marR="91424" anchor="ctr"/>
                </a:tc>
                <a:tc gridSpan="6">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脂质及其含量（%）</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c hMerge="1">
                  <a:tcPr/>
                </a:tc>
                <a:tc hMerge="1">
                  <a:tcPr/>
                </a:tc>
                <a:tc hMerge="1">
                  <a:tcPr/>
                </a:tc>
                <a:tc hMerge="1">
                  <a:tcPr/>
                </a:tc>
                <a:tc hMerge="1">
                  <a:tcPr/>
                </a:tc>
              </a:tr>
              <a:tr h="686435">
                <a:tc vMerge="1">
                  <a:tcP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 脂总</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含量</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磷脂酰</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乙醇胺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卵磷脂</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神经鞘</a:t>
                      </a:r>
                      <a:endParaRPr lang="zh-CN" altLang="en-US" b="1">
                        <a:solidFill>
                          <a:schemeClr val="tx1"/>
                        </a:solidFill>
                        <a:latin typeface="微软雅黑" panose="020B0503020204020204" charset="-122"/>
                        <a:ea typeface="微软雅黑" panose="020B0503020204020204" charset="-122"/>
                      </a:endParaRPr>
                    </a:p>
                    <a:p>
                      <a:pPr algn="ctr">
                        <a:buNone/>
                      </a:pPr>
                      <a:r>
                        <a:rPr lang="zh-CN" altLang="en-US" b="1">
                          <a:solidFill>
                            <a:schemeClr val="tx1"/>
                          </a:solidFill>
                          <a:latin typeface="微软雅黑" panose="020B0503020204020204" charset="-122"/>
                          <a:ea typeface="微软雅黑" panose="020B0503020204020204" charset="-122"/>
                        </a:rPr>
                        <a:t>磷脂</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磷脂酰</a:t>
                      </a:r>
                      <a:endParaRPr lang="zh-CN" altLang="en-US" b="1">
                        <a:solidFill>
                          <a:schemeClr val="tx1"/>
                        </a:solidFill>
                        <a:latin typeface="微软雅黑" panose="020B0503020204020204" charset="-122"/>
                        <a:ea typeface="微软雅黑" panose="020B0503020204020204" charset="-122"/>
                      </a:endParaRPr>
                    </a:p>
                    <a:p>
                      <a:pPr algn="ctr">
                        <a:buNone/>
                      </a:pPr>
                      <a:r>
                        <a:rPr lang="zh-CN" altLang="en-US" b="1">
                          <a:solidFill>
                            <a:schemeClr val="tx1"/>
                          </a:solidFill>
                          <a:latin typeface="微软雅黑" panose="020B0503020204020204" charset="-122"/>
                          <a:ea typeface="微软雅黑" panose="020B0503020204020204" charset="-122"/>
                        </a:rPr>
                        <a:t>丝氨酸</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 胆固醇</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r>
              <a:tr h="686435">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质  膜</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40.0</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34.4</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32.0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19.2</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4.6</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0.51</a:t>
                      </a:r>
                      <a:endParaRPr lang="zh-CN" altLang="en-US" b="1">
                        <a:solidFill>
                          <a:schemeClr val="tx1"/>
                        </a:solidFill>
                        <a:latin typeface="微软雅黑" panose="020B0503020204020204" charset="-122"/>
                        <a:ea typeface="微软雅黑" panose="020B0503020204020204" charset="-122"/>
                      </a:endParaRPr>
                    </a:p>
                  </a:txBody>
                  <a:tcPr marL="91424" marR="91424" anchor="ctr"/>
                </a:tc>
              </a:tr>
              <a:tr h="686435">
                <a:tc>
                  <a:txBody>
                    <a:bodyPr/>
                    <a:lstStyle/>
                    <a:p>
                      <a:pPr algn="ctr">
                        <a:buNone/>
                      </a:pPr>
                      <a:r>
                        <a:rPr lang="zh-CN" altLang="en-US" b="1">
                          <a:solidFill>
                            <a:schemeClr val="tx1"/>
                          </a:solidFill>
                          <a:latin typeface="微软雅黑" panose="020B0503020204020204" charset="-122"/>
                          <a:ea typeface="微软雅黑" panose="020B0503020204020204" charset="-122"/>
                        </a:rPr>
                        <a:t>高尔基复合体膜</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45.0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36.5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31.4</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14.2</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4.7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0.47</a:t>
                      </a:r>
                      <a:endParaRPr lang="zh-CN" altLang="en-US" b="1">
                        <a:solidFill>
                          <a:schemeClr val="tx1"/>
                        </a:solidFill>
                        <a:latin typeface="微软雅黑" panose="020B0503020204020204" charset="-122"/>
                        <a:ea typeface="微软雅黑" panose="020B0503020204020204" charset="-122"/>
                      </a:endParaRPr>
                    </a:p>
                  </a:txBody>
                  <a:tcPr marL="91424" marR="91424" anchor="ctr"/>
                </a:tc>
              </a:tr>
              <a:tr h="686435">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内质网膜  </a:t>
                      </a:r>
                      <a:endParaRPr lang="zh-CN" altLang="en-US" b="1">
                        <a:solidFill>
                          <a:schemeClr val="tx1"/>
                        </a:solidFill>
                        <a:latin typeface="微软雅黑" panose="020B0503020204020204" charset="-122"/>
                        <a:ea typeface="微软雅黑" panose="020B0503020204020204" charset="-122"/>
                        <a:cs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61.0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35.8</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47.8</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3.4</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5.6 </a:t>
                      </a:r>
                      <a:endParaRPr lang="zh-CN" altLang="en-US" b="1">
                        <a:solidFill>
                          <a:schemeClr val="tx1"/>
                        </a:solidFill>
                        <a:latin typeface="微软雅黑" panose="020B0503020204020204" charset="-122"/>
                        <a:ea typeface="微软雅黑" panose="020B0503020204020204" charset="-122"/>
                      </a:endParaRP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0.12</a:t>
                      </a:r>
                      <a:endParaRPr lang="zh-CN" altLang="en-US" b="1">
                        <a:solidFill>
                          <a:schemeClr val="tx1"/>
                        </a:solidFill>
                        <a:latin typeface="微软雅黑" panose="020B0503020204020204" charset="-122"/>
                        <a:ea typeface="微软雅黑" panose="020B0503020204020204" charset="-122"/>
                      </a:endParaRPr>
                    </a:p>
                  </a:txBody>
                  <a:tcPr marL="91424" marR="91424" anchor="ctr"/>
                </a:tc>
              </a:tr>
            </a:tbl>
          </a:graphicData>
        </a:graphic>
      </p:graphicFrame>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308652" y="260648"/>
            <a:ext cx="8316913" cy="6518708"/>
          </a:xfrm>
          <a:prstGeom prst="rect">
            <a:avLst/>
          </a:prstGeom>
          <a:noFill/>
          <a:ln w="9525">
            <a:noFill/>
            <a:miter lim="800000"/>
          </a:ln>
        </p:spPr>
        <p:txBody>
          <a:bodyPr>
            <a:spAutoFit/>
          </a:bodyPr>
          <a:lstStyle/>
          <a:p>
            <a:pPr fontAlgn="base">
              <a:lnSpc>
                <a:spcPct val="110000"/>
              </a:lnSpc>
              <a:spcBef>
                <a:spcPct val="0"/>
              </a:spcBef>
              <a:spcAft>
                <a:spcPct val="0"/>
              </a:spcAft>
            </a:pPr>
            <a:r>
              <a:rPr lang="zh-CN" altLang="en-US" sz="2800" b="1" dirty="0">
                <a:solidFill>
                  <a:srgbClr val="4B33FF"/>
                </a:solidFill>
                <a:latin typeface="微软雅黑" panose="020B0503020204020204" charset="-122"/>
                <a:ea typeface="微软雅黑" panose="020B0503020204020204" charset="-122"/>
                <a:cs typeface="微软雅黑" panose="020B0503020204020204" charset="-122"/>
              </a:rPr>
              <a:t>（二）高尔基复合体含有的主要酶</a:t>
            </a:r>
            <a:r>
              <a:rPr lang="zh-CN" altLang="en-US" sz="2800" b="1" dirty="0" smtClean="0">
                <a:solidFill>
                  <a:srgbClr val="4B33FF"/>
                </a:solidFill>
                <a:latin typeface="微软雅黑" panose="020B0503020204020204" charset="-122"/>
                <a:ea typeface="微软雅黑" panose="020B0503020204020204" charset="-122"/>
                <a:cs typeface="微软雅黑" panose="020B0503020204020204" charset="-122"/>
              </a:rPr>
              <a:t>类</a:t>
            </a:r>
            <a:endParaRPr lang="en-US" altLang="zh-CN" sz="2800" b="1" dirty="0" smtClean="0">
              <a:solidFill>
                <a:srgbClr val="4B33FF"/>
              </a:solidFill>
              <a:latin typeface="微软雅黑" panose="020B0503020204020204" charset="-122"/>
              <a:ea typeface="微软雅黑" panose="020B0503020204020204" charset="-122"/>
              <a:cs typeface="微软雅黑" panose="020B0503020204020204" charset="-122"/>
            </a:endParaRPr>
          </a:p>
          <a:p>
            <a:pPr fontAlgn="base">
              <a:lnSpc>
                <a:spcPct val="110000"/>
              </a:lnSpc>
              <a:spcBef>
                <a:spcPct val="0"/>
              </a:spcBef>
              <a:spcAft>
                <a:spcPct val="0"/>
              </a:spcAft>
            </a:pPr>
            <a:endParaRPr lang="zh-CN" altLang="en-US" sz="2800" b="1" dirty="0">
              <a:solidFill>
                <a:srgbClr val="0066FF"/>
              </a:solidFill>
              <a:latin typeface="微软雅黑" panose="020B0503020204020204" charset="-122"/>
              <a:ea typeface="微软雅黑" panose="020B0503020204020204" charset="-122"/>
              <a:cs typeface="微软雅黑" panose="020B0503020204020204" charset="-122"/>
            </a:endParaRPr>
          </a:p>
          <a:p>
            <a:pPr marL="914400" lvl="1" indent="-457200" fontAlgn="base">
              <a:lnSpc>
                <a:spcPct val="11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主要酶有：参与糖蛋白合成的糖基转移酶类和参与糖脂合成的磺化（或硫化）糖基转移酶类。</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1"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zh-CN" altLang="en-US" sz="2400" i="1" dirty="0" smtClean="0">
                <a:solidFill>
                  <a:srgbClr val="4B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微软雅黑" panose="020B0503020204020204" charset="-122"/>
                <a:sym typeface="+mn-ea"/>
              </a:rPr>
              <a:t>糖基转移酶：</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sym typeface="+mn-ea"/>
              </a:rPr>
              <a:t>高尔基复合体</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sym typeface="+mn-ea"/>
              </a:rPr>
              <a:t>标志酶</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1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其他重要的酶类：</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①氧化还原酶：</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NADH-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细胞色素</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还原酶和</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NADPH-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细胞色素还原酶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②磷酸酶类：</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5ˊ-</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核苷酸酶，腺苷三磷酸酶等。</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③参与磷脂合成的溶血卵磷脂酰基转移酶、磷酸甘油磷脂酰转移酶。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④磷脂酶类：磷脂酶</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A1</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A2</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⑤酪蛋白磷酸激酶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⑥</a:t>
            </a:r>
            <a:r>
              <a:rPr lang="el-GR"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α</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甘露糖苷酶</a:t>
            </a:r>
            <a:endParaRPr lang="zh-CN" altLang="el-GR"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40000"/>
              </a:lnSpc>
              <a:spcBef>
                <a:spcPct val="0"/>
              </a:spcBef>
              <a:spcAft>
                <a:spcPct val="0"/>
              </a:spcAft>
            </a:pP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4866">
                                            <p:txEl>
                                              <p:pRg st="2" end="2"/>
                                            </p:txEl>
                                          </p:spTgt>
                                        </p:tgtEl>
                                        <p:attrNameLst>
                                          <p:attrName>style.visibility</p:attrName>
                                        </p:attrNameLst>
                                      </p:cBhvr>
                                      <p:to>
                                        <p:strVal val="visible"/>
                                      </p:to>
                                    </p:set>
                                    <p:animEffect transition="in" filter="wipe(up)">
                                      <p:cBhvr>
                                        <p:cTn id="7" dur="500"/>
                                        <p:tgtEl>
                                          <p:spTgt spid="164866">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64866">
                                            <p:txEl>
                                              <p:pRg st="3" end="3"/>
                                            </p:txEl>
                                          </p:spTgt>
                                        </p:tgtEl>
                                        <p:attrNameLst>
                                          <p:attrName>style.visibility</p:attrName>
                                        </p:attrNameLst>
                                      </p:cBhvr>
                                      <p:to>
                                        <p:strVal val="visible"/>
                                      </p:to>
                                    </p:set>
                                    <p:animEffect transition="in" filter="wipe(up)">
                                      <p:cBhvr>
                                        <p:cTn id="10" dur="500"/>
                                        <p:tgtEl>
                                          <p:spTgt spid="16486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4866">
                                            <p:txEl>
                                              <p:pRg st="4" end="4"/>
                                            </p:txEl>
                                          </p:spTgt>
                                        </p:tgtEl>
                                        <p:attrNameLst>
                                          <p:attrName>style.visibility</p:attrName>
                                        </p:attrNameLst>
                                      </p:cBhvr>
                                      <p:to>
                                        <p:strVal val="visible"/>
                                      </p:to>
                                    </p:set>
                                    <p:animEffect transition="in" filter="wipe(up)">
                                      <p:cBhvr>
                                        <p:cTn id="15" dur="500"/>
                                        <p:tgtEl>
                                          <p:spTgt spid="164866">
                                            <p:txEl>
                                              <p:pRg st="4" end="4"/>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64866">
                                            <p:txEl>
                                              <p:pRg st="5" end="5"/>
                                            </p:txEl>
                                          </p:spTgt>
                                        </p:tgtEl>
                                        <p:attrNameLst>
                                          <p:attrName>style.visibility</p:attrName>
                                        </p:attrNameLst>
                                      </p:cBhvr>
                                      <p:to>
                                        <p:strVal val="visible"/>
                                      </p:to>
                                    </p:set>
                                    <p:animEffect transition="in" filter="wipe(up)">
                                      <p:cBhvr>
                                        <p:cTn id="18" dur="500"/>
                                        <p:tgtEl>
                                          <p:spTgt spid="164866">
                                            <p:txEl>
                                              <p:pRg st="5" end="5"/>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64866">
                                            <p:txEl>
                                              <p:pRg st="6" end="6"/>
                                            </p:txEl>
                                          </p:spTgt>
                                        </p:tgtEl>
                                        <p:attrNameLst>
                                          <p:attrName>style.visibility</p:attrName>
                                        </p:attrNameLst>
                                      </p:cBhvr>
                                      <p:to>
                                        <p:strVal val="visible"/>
                                      </p:to>
                                    </p:set>
                                    <p:animEffect transition="in" filter="wipe(up)">
                                      <p:cBhvr>
                                        <p:cTn id="21" dur="500"/>
                                        <p:tgtEl>
                                          <p:spTgt spid="164866">
                                            <p:txEl>
                                              <p:pRg st="6" end="6"/>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64866">
                                            <p:txEl>
                                              <p:pRg st="7" end="7"/>
                                            </p:txEl>
                                          </p:spTgt>
                                        </p:tgtEl>
                                        <p:attrNameLst>
                                          <p:attrName>style.visibility</p:attrName>
                                        </p:attrNameLst>
                                      </p:cBhvr>
                                      <p:to>
                                        <p:strVal val="visible"/>
                                      </p:to>
                                    </p:set>
                                    <p:animEffect transition="in" filter="wipe(up)">
                                      <p:cBhvr>
                                        <p:cTn id="24" dur="500"/>
                                        <p:tgtEl>
                                          <p:spTgt spid="164866">
                                            <p:txEl>
                                              <p:pRg st="7" end="7"/>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64866">
                                            <p:txEl>
                                              <p:pRg st="8" end="8"/>
                                            </p:txEl>
                                          </p:spTgt>
                                        </p:tgtEl>
                                        <p:attrNameLst>
                                          <p:attrName>style.visibility</p:attrName>
                                        </p:attrNameLst>
                                      </p:cBhvr>
                                      <p:to>
                                        <p:strVal val="visible"/>
                                      </p:to>
                                    </p:set>
                                    <p:animEffect transition="in" filter="wipe(up)">
                                      <p:cBhvr>
                                        <p:cTn id="27" dur="500"/>
                                        <p:tgtEl>
                                          <p:spTgt spid="164866">
                                            <p:txEl>
                                              <p:pRg st="8" end="8"/>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64866">
                                            <p:txEl>
                                              <p:pRg st="9" end="9"/>
                                            </p:txEl>
                                          </p:spTgt>
                                        </p:tgtEl>
                                        <p:attrNameLst>
                                          <p:attrName>style.visibility</p:attrName>
                                        </p:attrNameLst>
                                      </p:cBhvr>
                                      <p:to>
                                        <p:strVal val="visible"/>
                                      </p:to>
                                    </p:set>
                                    <p:animEffect transition="in" filter="wipe(up)">
                                      <p:cBhvr>
                                        <p:cTn id="30" dur="500"/>
                                        <p:tgtEl>
                                          <p:spTgt spid="164866">
                                            <p:txEl>
                                              <p:pRg st="9" end="9"/>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64866">
                                            <p:txEl>
                                              <p:pRg st="10" end="10"/>
                                            </p:txEl>
                                          </p:spTgt>
                                        </p:tgtEl>
                                        <p:attrNameLst>
                                          <p:attrName>style.visibility</p:attrName>
                                        </p:attrNameLst>
                                      </p:cBhvr>
                                      <p:to>
                                        <p:strVal val="visible"/>
                                      </p:to>
                                    </p:set>
                                    <p:animEffect transition="in" filter="wipe(up)">
                                      <p:cBhvr>
                                        <p:cTn id="33" dur="500"/>
                                        <p:tgtEl>
                                          <p:spTgt spid="16486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538813" y="538099"/>
            <a:ext cx="5638800" cy="633187"/>
          </a:xfrm>
          <a:prstGeom prst="rect">
            <a:avLst/>
          </a:prstGeom>
          <a:noFill/>
          <a:ln w="9525">
            <a:noFill/>
            <a:miter lim="800000"/>
          </a:ln>
        </p:spPr>
        <p:txBody>
          <a:bodyPr>
            <a:spAutoFit/>
          </a:bodyPr>
          <a:lstStyle/>
          <a:p>
            <a:pPr fontAlgn="base">
              <a:lnSpc>
                <a:spcPct val="120000"/>
              </a:lnSpc>
              <a:spcBef>
                <a:spcPct val="0"/>
              </a:spcBef>
              <a:spcAft>
                <a:spcPct val="0"/>
              </a:spcAft>
            </a:pP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三</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a:t>
            </a: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高</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尔基复合体的功能</a:t>
            </a:r>
            <a:endParaRPr lang="zh-CN" altLang="en-US" sz="3200" b="1" dirty="0">
              <a:solidFill>
                <a:srgbClr val="0066FF"/>
              </a:solidFill>
              <a:latin typeface="微软雅黑" panose="020B0503020204020204" charset="-122"/>
              <a:ea typeface="微软雅黑" panose="020B0503020204020204" charset="-122"/>
              <a:cs typeface="微软雅黑" panose="020B0503020204020204" charset="-122"/>
            </a:endParaRPr>
          </a:p>
        </p:txBody>
      </p:sp>
      <p:sp>
        <p:nvSpPr>
          <p:cNvPr id="148483" name="Rectangle 5"/>
          <p:cNvSpPr>
            <a:spLocks noChangeArrowheads="1"/>
          </p:cNvSpPr>
          <p:nvPr/>
        </p:nvSpPr>
        <p:spPr bwMode="auto">
          <a:xfrm>
            <a:off x="558277" y="1556792"/>
            <a:ext cx="8066087" cy="2751522"/>
          </a:xfrm>
          <a:prstGeom prst="rect">
            <a:avLst/>
          </a:prstGeom>
          <a:noFill/>
          <a:ln w="9525">
            <a:noFill/>
            <a:miter lim="800000"/>
          </a:ln>
        </p:spPr>
        <p:txBody>
          <a:bodyPr>
            <a:spAutoFit/>
          </a:bodyPr>
          <a:lstStyle/>
          <a:p>
            <a:pPr fontAlgn="base">
              <a:lnSpc>
                <a:spcPct val="18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（一）胞内物质的转送运输和细胞的分泌活动</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80000"/>
              </a:lnSpc>
              <a:spcBef>
                <a:spcPct val="0"/>
              </a:spcBef>
              <a:spcAft>
                <a:spcPct val="0"/>
              </a:spcAft>
            </a:pPr>
            <a:r>
              <a:rPr lang="zh-CN" altLang="en-US" sz="2400" dirty="0" smtClean="0">
                <a:solidFill>
                  <a:srgbClr val="C00000"/>
                </a:solidFill>
                <a:latin typeface="黑体" panose="02010609060101010101" pitchFamily="49" charset="-122"/>
                <a:ea typeface="黑体" panose="02010609060101010101" pitchFamily="49" charset="-122"/>
                <a:cs typeface="微软雅黑" panose="020B0503020204020204" charset="-122"/>
              </a:rPr>
              <a:t>转运的蛋白：</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rPr>
              <a:t>外</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输性分泌蛋白，胞内溶酶体中的酸性水解酶蛋白、多种细胞膜蛋白以及胶原纤维等细胞外基质成分</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都是经由高尔基复合体进行定向转送和运输的。 </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Tree>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4" name="Object 2"/>
          <p:cNvGraphicFramePr>
            <a:graphicFrameLocks noChangeAspect="1"/>
          </p:cNvGraphicFramePr>
          <p:nvPr/>
        </p:nvGraphicFramePr>
        <p:xfrm>
          <a:off x="4478329" y="-25400"/>
          <a:ext cx="4470400" cy="6473825"/>
        </p:xfrm>
        <a:graphic>
          <a:graphicData uri="http://schemas.openxmlformats.org/presentationml/2006/ole">
            <mc:AlternateContent xmlns:mc="http://schemas.openxmlformats.org/markup-compatibility/2006">
              <mc:Choice xmlns:v="urn:schemas-microsoft-com:vml" Requires="v">
                <p:oleObj spid="_x0000_s10437" name="位图图像" r:id="rId1" imgW="2419350" imgH="3505200" progId="PBrush">
                  <p:embed/>
                </p:oleObj>
              </mc:Choice>
              <mc:Fallback>
                <p:oleObj name="位图图像" r:id="rId1" imgW="2419350" imgH="3505200" progId="PBrush">
                  <p:embed/>
                  <p:pic>
                    <p:nvPicPr>
                      <p:cNvPr id="0" name="图片 10436"/>
                      <p:cNvPicPr>
                        <a:picLocks noChangeAspect="1"/>
                      </p:cNvPicPr>
                      <p:nvPr/>
                    </p:nvPicPr>
                    <p:blipFill>
                      <a:blip r:embed="rId2">
                        <a:clrChange>
                          <a:clrFrom>
                            <a:srgbClr val="FFFFFF"/>
                          </a:clrFrom>
                          <a:clrTo>
                            <a:srgbClr val="FFFFFF">
                              <a:alpha val="0"/>
                            </a:srgbClr>
                          </a:clrTo>
                        </a:clrChange>
                      </a:blip>
                      <a:stretch>
                        <a:fillRect/>
                      </a:stretch>
                    </p:blipFill>
                    <p:spPr>
                      <a:xfrm>
                        <a:off x="4478329" y="-25400"/>
                        <a:ext cx="4470400" cy="6473825"/>
                      </a:xfrm>
                      <a:prstGeom prst="rect">
                        <a:avLst/>
                      </a:prstGeom>
                      <a:noFill/>
                      <a:ln w="9525">
                        <a:noFill/>
                      </a:ln>
                    </p:spPr>
                  </p:pic>
                </p:oleObj>
              </mc:Fallback>
            </mc:AlternateContent>
          </a:graphicData>
        </a:graphic>
      </p:graphicFrame>
      <p:graphicFrame>
        <p:nvGraphicFramePr>
          <p:cNvPr id="166915" name="Object 3"/>
          <p:cNvGraphicFramePr>
            <a:graphicFrameLocks noChangeAspect="1"/>
          </p:cNvGraphicFramePr>
          <p:nvPr/>
        </p:nvGraphicFramePr>
        <p:xfrm>
          <a:off x="5992815" y="3298825"/>
          <a:ext cx="1931987" cy="2057400"/>
        </p:xfrm>
        <a:graphic>
          <a:graphicData uri="http://schemas.openxmlformats.org/presentationml/2006/ole">
            <mc:AlternateContent xmlns:mc="http://schemas.openxmlformats.org/markup-compatibility/2006">
              <mc:Choice xmlns:v="urn:schemas-microsoft-com:vml" Requires="v">
                <p:oleObj spid="_x0000_s10438" name="BMP 图象" r:id="rId3" imgW="1038225" imgH="1104900" progId="PBrush">
                  <p:embed/>
                </p:oleObj>
              </mc:Choice>
              <mc:Fallback>
                <p:oleObj name="BMP 图象" r:id="rId3" imgW="1038225" imgH="1104900" progId="PBrush">
                  <p:embed/>
                  <p:pic>
                    <p:nvPicPr>
                      <p:cNvPr id="0" name="图片 10437"/>
                      <p:cNvPicPr>
                        <a:picLocks noChangeAspect="1"/>
                      </p:cNvPicPr>
                      <p:nvPr/>
                    </p:nvPicPr>
                    <p:blipFill>
                      <a:blip r:embed="rId4">
                        <a:clrChange>
                          <a:clrFrom>
                            <a:srgbClr val="FFFFFF"/>
                          </a:clrFrom>
                          <a:clrTo>
                            <a:srgbClr val="FFFFFF">
                              <a:alpha val="0"/>
                            </a:srgbClr>
                          </a:clrTo>
                        </a:clrChange>
                      </a:blip>
                      <a:stretch>
                        <a:fillRect/>
                      </a:stretch>
                    </p:blipFill>
                    <p:spPr>
                      <a:xfrm>
                        <a:off x="5992815" y="3298825"/>
                        <a:ext cx="1931987" cy="2057400"/>
                      </a:xfrm>
                      <a:prstGeom prst="rect">
                        <a:avLst/>
                      </a:prstGeom>
                      <a:noFill/>
                      <a:ln w="9525">
                        <a:noFill/>
                      </a:ln>
                    </p:spPr>
                  </p:pic>
                </p:oleObj>
              </mc:Fallback>
            </mc:AlternateContent>
          </a:graphicData>
        </a:graphic>
      </p:graphicFrame>
      <p:graphicFrame>
        <p:nvGraphicFramePr>
          <p:cNvPr id="166916" name="Object 4"/>
          <p:cNvGraphicFramePr>
            <a:graphicFrameLocks noChangeAspect="1"/>
          </p:cNvGraphicFramePr>
          <p:nvPr/>
        </p:nvGraphicFramePr>
        <p:xfrm>
          <a:off x="5334000" y="2460625"/>
          <a:ext cx="2819400" cy="1447800"/>
        </p:xfrm>
        <a:graphic>
          <a:graphicData uri="http://schemas.openxmlformats.org/presentationml/2006/ole">
            <mc:AlternateContent xmlns:mc="http://schemas.openxmlformats.org/markup-compatibility/2006">
              <mc:Choice xmlns:v="urn:schemas-microsoft-com:vml" Requires="v">
                <p:oleObj spid="_x0000_s10439" name="BMP 图象" r:id="rId5" imgW="1514475" imgH="733425" progId="PBrush">
                  <p:embed/>
                </p:oleObj>
              </mc:Choice>
              <mc:Fallback>
                <p:oleObj name="BMP 图象" r:id="rId5" imgW="1514475" imgH="733425" progId="PBrush">
                  <p:embed/>
                  <p:pic>
                    <p:nvPicPr>
                      <p:cNvPr id="0" name="图片 10438"/>
                      <p:cNvPicPr>
                        <a:picLocks noChangeAspect="1"/>
                      </p:cNvPicPr>
                      <p:nvPr/>
                    </p:nvPicPr>
                    <p:blipFill>
                      <a:blip r:embed="rId6">
                        <a:clrChange>
                          <a:clrFrom>
                            <a:srgbClr val="FFFFFF"/>
                          </a:clrFrom>
                          <a:clrTo>
                            <a:srgbClr val="FFFFFF">
                              <a:alpha val="0"/>
                            </a:srgbClr>
                          </a:clrTo>
                        </a:clrChange>
                      </a:blip>
                      <a:stretch>
                        <a:fillRect/>
                      </a:stretch>
                    </p:blipFill>
                    <p:spPr>
                      <a:xfrm>
                        <a:off x="5334000" y="2460625"/>
                        <a:ext cx="2819400" cy="1447800"/>
                      </a:xfrm>
                      <a:prstGeom prst="rect">
                        <a:avLst/>
                      </a:prstGeom>
                      <a:noFill/>
                      <a:ln w="9525">
                        <a:noFill/>
                      </a:ln>
                    </p:spPr>
                  </p:pic>
                </p:oleObj>
              </mc:Fallback>
            </mc:AlternateContent>
          </a:graphicData>
        </a:graphic>
      </p:graphicFrame>
      <p:graphicFrame>
        <p:nvGraphicFramePr>
          <p:cNvPr id="166917" name="Object 5"/>
          <p:cNvGraphicFramePr>
            <a:graphicFrameLocks noChangeAspect="1"/>
          </p:cNvGraphicFramePr>
          <p:nvPr/>
        </p:nvGraphicFramePr>
        <p:xfrm>
          <a:off x="5334000" y="1546225"/>
          <a:ext cx="2667000" cy="1676400"/>
        </p:xfrm>
        <a:graphic>
          <a:graphicData uri="http://schemas.openxmlformats.org/presentationml/2006/ole">
            <mc:AlternateContent xmlns:mc="http://schemas.openxmlformats.org/markup-compatibility/2006">
              <mc:Choice xmlns:v="urn:schemas-microsoft-com:vml" Requires="v">
                <p:oleObj spid="_x0000_s10440" name="BMP 图象" r:id="rId7" imgW="1381125" imgH="885825" progId="PBrush">
                  <p:embed/>
                </p:oleObj>
              </mc:Choice>
              <mc:Fallback>
                <p:oleObj name="BMP 图象" r:id="rId7" imgW="1381125" imgH="885825" progId="PBrush">
                  <p:embed/>
                  <p:pic>
                    <p:nvPicPr>
                      <p:cNvPr id="0" name="图片 10439"/>
                      <p:cNvPicPr>
                        <a:picLocks noChangeAspect="1"/>
                      </p:cNvPicPr>
                      <p:nvPr/>
                    </p:nvPicPr>
                    <p:blipFill>
                      <a:blip r:embed="rId8">
                        <a:clrChange>
                          <a:clrFrom>
                            <a:srgbClr val="FFFFFF"/>
                          </a:clrFrom>
                          <a:clrTo>
                            <a:srgbClr val="FFFFFF">
                              <a:alpha val="0"/>
                            </a:srgbClr>
                          </a:clrTo>
                        </a:clrChange>
                      </a:blip>
                      <a:stretch>
                        <a:fillRect/>
                      </a:stretch>
                    </p:blipFill>
                    <p:spPr>
                      <a:xfrm>
                        <a:off x="5334000" y="1546225"/>
                        <a:ext cx="2667000" cy="1676400"/>
                      </a:xfrm>
                      <a:prstGeom prst="rect">
                        <a:avLst/>
                      </a:prstGeom>
                      <a:noFill/>
                      <a:ln w="9525">
                        <a:noFill/>
                      </a:ln>
                    </p:spPr>
                  </p:pic>
                </p:oleObj>
              </mc:Fallback>
            </mc:AlternateContent>
          </a:graphicData>
        </a:graphic>
      </p:graphicFrame>
      <p:graphicFrame>
        <p:nvGraphicFramePr>
          <p:cNvPr id="166918" name="Object 6"/>
          <p:cNvGraphicFramePr>
            <a:graphicFrameLocks noChangeAspect="1"/>
          </p:cNvGraphicFramePr>
          <p:nvPr/>
        </p:nvGraphicFramePr>
        <p:xfrm>
          <a:off x="5638800" y="22229"/>
          <a:ext cx="1905000" cy="1871663"/>
        </p:xfrm>
        <a:graphic>
          <a:graphicData uri="http://schemas.openxmlformats.org/presentationml/2006/ole">
            <mc:AlternateContent xmlns:mc="http://schemas.openxmlformats.org/markup-compatibility/2006">
              <mc:Choice xmlns:v="urn:schemas-microsoft-com:vml" Requires="v">
                <p:oleObj spid="_x0000_s10441" name="BMP 图象" r:id="rId9" imgW="990600" imgH="1009650" progId="PBrush">
                  <p:embed/>
                </p:oleObj>
              </mc:Choice>
              <mc:Fallback>
                <p:oleObj name="BMP 图象" r:id="rId9" imgW="990600" imgH="1009650" progId="PBrush">
                  <p:embed/>
                  <p:pic>
                    <p:nvPicPr>
                      <p:cNvPr id="0" name="图片 10440"/>
                      <p:cNvPicPr>
                        <a:picLocks noChangeAspect="1"/>
                      </p:cNvPicPr>
                      <p:nvPr/>
                    </p:nvPicPr>
                    <p:blipFill>
                      <a:blip r:embed="rId10">
                        <a:clrChange>
                          <a:clrFrom>
                            <a:srgbClr val="FFFFFF"/>
                          </a:clrFrom>
                          <a:clrTo>
                            <a:srgbClr val="FFFFFF">
                              <a:alpha val="0"/>
                            </a:srgbClr>
                          </a:clrTo>
                        </a:clrChange>
                      </a:blip>
                      <a:stretch>
                        <a:fillRect/>
                      </a:stretch>
                    </p:blipFill>
                    <p:spPr>
                      <a:xfrm>
                        <a:off x="5638800" y="22229"/>
                        <a:ext cx="1905000" cy="1871663"/>
                      </a:xfrm>
                      <a:prstGeom prst="rect">
                        <a:avLst/>
                      </a:prstGeom>
                      <a:noFill/>
                      <a:ln w="9525">
                        <a:noFill/>
                      </a:ln>
                    </p:spPr>
                  </p:pic>
                </p:oleObj>
              </mc:Fallback>
            </mc:AlternateContent>
          </a:graphicData>
        </a:graphic>
      </p:graphicFrame>
      <p:sp>
        <p:nvSpPr>
          <p:cNvPr id="166919" name="Text Box 7"/>
          <p:cNvSpPr txBox="1">
            <a:spLocks noChangeArrowheads="1"/>
          </p:cNvSpPr>
          <p:nvPr/>
        </p:nvSpPr>
        <p:spPr bwMode="auto">
          <a:xfrm>
            <a:off x="152400" y="459436"/>
            <a:ext cx="3808999" cy="461665"/>
          </a:xfrm>
          <a:prstGeom prst="rect">
            <a:avLst/>
          </a:prstGeom>
          <a:noFill/>
          <a:ln w="9525">
            <a:noFill/>
            <a:miter lim="800000"/>
          </a:ln>
        </p:spPr>
        <p:txBody>
          <a:bodyPr wrap="square">
            <a:spAutoFit/>
          </a:bodyPr>
          <a:lstStyle/>
          <a:p>
            <a:pPr fontAlgn="base">
              <a:spcBef>
                <a:spcPct val="0"/>
              </a:spcBef>
              <a:spcAft>
                <a:spcPct val="0"/>
              </a:spcAft>
            </a:pPr>
            <a:r>
              <a:rPr lang="en-US" altLang="zh-CN" sz="2400" baseline="42000" dirty="0">
                <a:solidFill>
                  <a:srgbClr val="4B33FF"/>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4B33FF"/>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标记</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rPr>
              <a:t>亮氨酸示踪实验：</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p:txBody>
      </p:sp>
      <p:sp>
        <p:nvSpPr>
          <p:cNvPr id="166920" name="Text Box 8"/>
          <p:cNvSpPr txBox="1">
            <a:spLocks noChangeArrowheads="1"/>
          </p:cNvSpPr>
          <p:nvPr/>
        </p:nvSpPr>
        <p:spPr bwMode="auto">
          <a:xfrm>
            <a:off x="3886200" y="4137029"/>
            <a:ext cx="1371600" cy="3968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分钟</a:t>
            </a:r>
            <a:endParaRPr lang="zh-CN" altLang="en-US" sz="20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66921" name="Line 9"/>
          <p:cNvSpPr>
            <a:spLocks noChangeShapeType="1"/>
          </p:cNvSpPr>
          <p:nvPr/>
        </p:nvSpPr>
        <p:spPr bwMode="auto">
          <a:xfrm flipH="1" flipV="1">
            <a:off x="4495800" y="2917825"/>
            <a:ext cx="0" cy="1295400"/>
          </a:xfrm>
          <a:prstGeom prst="line">
            <a:avLst/>
          </a:prstGeom>
          <a:noFill/>
          <a:ln w="38100">
            <a:solidFill>
              <a:srgbClr val="FF9900"/>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2" name="Text Box 10"/>
          <p:cNvSpPr txBox="1">
            <a:spLocks noChangeArrowheads="1"/>
          </p:cNvSpPr>
          <p:nvPr/>
        </p:nvSpPr>
        <p:spPr bwMode="auto">
          <a:xfrm>
            <a:off x="3733800" y="2520954"/>
            <a:ext cx="1524000" cy="3968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20</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分钟</a:t>
            </a:r>
            <a:endParaRPr lang="zh-CN" altLang="en-US" sz="20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66923" name="AutoShape 11"/>
          <p:cNvSpPr/>
          <p:nvPr/>
        </p:nvSpPr>
        <p:spPr bwMode="auto">
          <a:xfrm>
            <a:off x="4648200" y="3679825"/>
            <a:ext cx="228600" cy="1676400"/>
          </a:xfrm>
          <a:prstGeom prst="leftBrace">
            <a:avLst>
              <a:gd name="adj1" fmla="val 61111"/>
              <a:gd name="adj2" fmla="val 38634"/>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4" name="AutoShape 12"/>
          <p:cNvSpPr/>
          <p:nvPr/>
        </p:nvSpPr>
        <p:spPr bwMode="auto">
          <a:xfrm>
            <a:off x="4648200" y="1774825"/>
            <a:ext cx="228600" cy="1676400"/>
          </a:xfrm>
          <a:prstGeom prst="leftBrace">
            <a:avLst>
              <a:gd name="adj1" fmla="val 61111"/>
              <a:gd name="adj2" fmla="val 54167"/>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5" name="Text Box 13"/>
          <p:cNvSpPr txBox="1">
            <a:spLocks noChangeArrowheads="1"/>
          </p:cNvSpPr>
          <p:nvPr/>
        </p:nvSpPr>
        <p:spPr bwMode="auto">
          <a:xfrm>
            <a:off x="3657600" y="920754"/>
            <a:ext cx="1295400" cy="46166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120</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分钟</a:t>
            </a: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6" name="AutoShape 14"/>
          <p:cNvSpPr/>
          <p:nvPr/>
        </p:nvSpPr>
        <p:spPr bwMode="auto">
          <a:xfrm>
            <a:off x="4724400" y="327025"/>
            <a:ext cx="152400" cy="1371600"/>
          </a:xfrm>
          <a:prstGeom prst="leftBrace">
            <a:avLst>
              <a:gd name="adj1" fmla="val 75000"/>
              <a:gd name="adj2" fmla="val 50000"/>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7" name="Line 15"/>
          <p:cNvSpPr>
            <a:spLocks noChangeShapeType="1"/>
          </p:cNvSpPr>
          <p:nvPr/>
        </p:nvSpPr>
        <p:spPr bwMode="auto">
          <a:xfrm flipV="1">
            <a:off x="8839200" y="403225"/>
            <a:ext cx="0" cy="4953000"/>
          </a:xfrm>
          <a:prstGeom prst="line">
            <a:avLst/>
          </a:prstGeom>
          <a:noFill/>
          <a:ln w="57150">
            <a:solidFill>
              <a:srgbClr val="FF0000"/>
            </a:solidFill>
            <a:round/>
            <a:tailEnd type="triangle" w="med" len="me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2" name="Group 16"/>
          <p:cNvGrpSpPr/>
          <p:nvPr/>
        </p:nvGrpSpPr>
        <p:grpSpPr bwMode="auto">
          <a:xfrm>
            <a:off x="6629400" y="3375025"/>
            <a:ext cx="838200" cy="152400"/>
            <a:chOff x="4176" y="2352"/>
            <a:chExt cx="528" cy="96"/>
          </a:xfrm>
        </p:grpSpPr>
        <p:sp>
          <p:nvSpPr>
            <p:cNvPr id="15410" name="Oval 17"/>
            <p:cNvSpPr>
              <a:spLocks noChangeArrowheads="1"/>
            </p:cNvSpPr>
            <p:nvPr/>
          </p:nvSpPr>
          <p:spPr bwMode="auto">
            <a:xfrm>
              <a:off x="4464" y="2352"/>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11" name="Oval 18"/>
            <p:cNvSpPr>
              <a:spLocks noChangeArrowheads="1"/>
            </p:cNvSpPr>
            <p:nvPr/>
          </p:nvSpPr>
          <p:spPr bwMode="auto">
            <a:xfrm>
              <a:off x="4176" y="2352"/>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12" name="Oval 19"/>
            <p:cNvSpPr>
              <a:spLocks noChangeArrowheads="1"/>
            </p:cNvSpPr>
            <p:nvPr/>
          </p:nvSpPr>
          <p:spPr bwMode="auto">
            <a:xfrm>
              <a:off x="4608" y="2400"/>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3" name="Group 20"/>
          <p:cNvGrpSpPr/>
          <p:nvPr/>
        </p:nvGrpSpPr>
        <p:grpSpPr bwMode="auto">
          <a:xfrm>
            <a:off x="6324602" y="3146425"/>
            <a:ext cx="1066800" cy="152400"/>
            <a:chOff x="3984" y="2208"/>
            <a:chExt cx="672" cy="96"/>
          </a:xfrm>
        </p:grpSpPr>
        <p:sp>
          <p:nvSpPr>
            <p:cNvPr id="15406" name="Oval 21"/>
            <p:cNvSpPr>
              <a:spLocks noChangeArrowheads="1"/>
            </p:cNvSpPr>
            <p:nvPr/>
          </p:nvSpPr>
          <p:spPr bwMode="auto">
            <a:xfrm>
              <a:off x="4560" y="2256"/>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7" name="Oval 22"/>
            <p:cNvSpPr>
              <a:spLocks noChangeArrowheads="1"/>
            </p:cNvSpPr>
            <p:nvPr/>
          </p:nvSpPr>
          <p:spPr bwMode="auto">
            <a:xfrm>
              <a:off x="4464" y="2208"/>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8" name="Oval 23"/>
            <p:cNvSpPr>
              <a:spLocks noChangeArrowheads="1"/>
            </p:cNvSpPr>
            <p:nvPr/>
          </p:nvSpPr>
          <p:spPr bwMode="auto">
            <a:xfrm>
              <a:off x="4176" y="2208"/>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9" name="Oval 24"/>
            <p:cNvSpPr>
              <a:spLocks noChangeArrowheads="1"/>
            </p:cNvSpPr>
            <p:nvPr/>
          </p:nvSpPr>
          <p:spPr bwMode="auto">
            <a:xfrm>
              <a:off x="3984" y="2256"/>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4" name="Group 25"/>
          <p:cNvGrpSpPr/>
          <p:nvPr/>
        </p:nvGrpSpPr>
        <p:grpSpPr bwMode="auto">
          <a:xfrm>
            <a:off x="6096002" y="2536825"/>
            <a:ext cx="1524000" cy="533400"/>
            <a:chOff x="3840" y="1824"/>
            <a:chExt cx="960" cy="336"/>
          </a:xfrm>
        </p:grpSpPr>
        <p:sp>
          <p:nvSpPr>
            <p:cNvPr id="15398" name="Oval 26"/>
            <p:cNvSpPr>
              <a:spLocks noChangeArrowheads="1"/>
            </p:cNvSpPr>
            <p:nvPr/>
          </p:nvSpPr>
          <p:spPr bwMode="auto">
            <a:xfrm>
              <a:off x="4416" y="2064"/>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9" name="Oval 27"/>
            <p:cNvSpPr>
              <a:spLocks noChangeArrowheads="1"/>
            </p:cNvSpPr>
            <p:nvPr/>
          </p:nvSpPr>
          <p:spPr bwMode="auto">
            <a:xfrm>
              <a:off x="4128" y="2016"/>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0" name="Oval 28"/>
            <p:cNvSpPr>
              <a:spLocks noChangeArrowheads="1"/>
            </p:cNvSpPr>
            <p:nvPr/>
          </p:nvSpPr>
          <p:spPr bwMode="auto">
            <a:xfrm>
              <a:off x="4464" y="1968"/>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1" name="Oval 29"/>
            <p:cNvSpPr>
              <a:spLocks noChangeArrowheads="1"/>
            </p:cNvSpPr>
            <p:nvPr/>
          </p:nvSpPr>
          <p:spPr bwMode="auto">
            <a:xfrm>
              <a:off x="3888" y="2064"/>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2" name="Oval 30"/>
            <p:cNvSpPr>
              <a:spLocks noChangeArrowheads="1"/>
            </p:cNvSpPr>
            <p:nvPr/>
          </p:nvSpPr>
          <p:spPr bwMode="auto">
            <a:xfrm>
              <a:off x="4320" y="2016"/>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3" name="Oval 31"/>
            <p:cNvSpPr>
              <a:spLocks noChangeArrowheads="1"/>
            </p:cNvSpPr>
            <p:nvPr/>
          </p:nvSpPr>
          <p:spPr bwMode="auto">
            <a:xfrm>
              <a:off x="3840" y="1920"/>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4" name="Oval 32"/>
            <p:cNvSpPr>
              <a:spLocks noChangeArrowheads="1"/>
            </p:cNvSpPr>
            <p:nvPr/>
          </p:nvSpPr>
          <p:spPr bwMode="auto">
            <a:xfrm>
              <a:off x="4512" y="1968"/>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5" name="Oval 33"/>
            <p:cNvSpPr>
              <a:spLocks noChangeArrowheads="1"/>
            </p:cNvSpPr>
            <p:nvPr/>
          </p:nvSpPr>
          <p:spPr bwMode="auto">
            <a:xfrm>
              <a:off x="4752" y="1824"/>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sp>
        <p:nvSpPr>
          <p:cNvPr id="166946" name="Line 34"/>
          <p:cNvSpPr>
            <a:spLocks noChangeShapeType="1"/>
          </p:cNvSpPr>
          <p:nvPr/>
        </p:nvSpPr>
        <p:spPr bwMode="auto">
          <a:xfrm flipH="1" flipV="1">
            <a:off x="4495800" y="1470025"/>
            <a:ext cx="0" cy="1066800"/>
          </a:xfrm>
          <a:prstGeom prst="line">
            <a:avLst/>
          </a:prstGeom>
          <a:noFill/>
          <a:ln w="38100">
            <a:solidFill>
              <a:srgbClr val="FF9900"/>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grpSp>
        <p:nvGrpSpPr>
          <p:cNvPr id="5" name="Group 35"/>
          <p:cNvGrpSpPr/>
          <p:nvPr/>
        </p:nvGrpSpPr>
        <p:grpSpPr bwMode="auto">
          <a:xfrm>
            <a:off x="6172200" y="1393825"/>
            <a:ext cx="1219200" cy="609600"/>
            <a:chOff x="3888" y="1104"/>
            <a:chExt cx="768" cy="384"/>
          </a:xfrm>
        </p:grpSpPr>
        <p:sp>
          <p:nvSpPr>
            <p:cNvPr id="15395" name="Oval 36"/>
            <p:cNvSpPr>
              <a:spLocks noChangeArrowheads="1"/>
            </p:cNvSpPr>
            <p:nvPr/>
          </p:nvSpPr>
          <p:spPr bwMode="auto">
            <a:xfrm>
              <a:off x="3888" y="1296"/>
              <a:ext cx="96"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6" name="Oval 37"/>
            <p:cNvSpPr>
              <a:spLocks noChangeArrowheads="1"/>
            </p:cNvSpPr>
            <p:nvPr/>
          </p:nvSpPr>
          <p:spPr bwMode="auto">
            <a:xfrm>
              <a:off x="4512" y="1344"/>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7" name="Oval 38"/>
            <p:cNvSpPr>
              <a:spLocks noChangeArrowheads="1"/>
            </p:cNvSpPr>
            <p:nvPr/>
          </p:nvSpPr>
          <p:spPr bwMode="auto">
            <a:xfrm>
              <a:off x="4272" y="1104"/>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6" name="Group 39"/>
          <p:cNvGrpSpPr/>
          <p:nvPr/>
        </p:nvGrpSpPr>
        <p:grpSpPr bwMode="auto">
          <a:xfrm>
            <a:off x="6172200" y="784225"/>
            <a:ext cx="609600" cy="533400"/>
            <a:chOff x="3888" y="720"/>
            <a:chExt cx="384" cy="336"/>
          </a:xfrm>
        </p:grpSpPr>
        <p:sp>
          <p:nvSpPr>
            <p:cNvPr id="15393" name="Oval 40"/>
            <p:cNvSpPr>
              <a:spLocks noChangeArrowheads="1"/>
            </p:cNvSpPr>
            <p:nvPr/>
          </p:nvSpPr>
          <p:spPr bwMode="auto">
            <a:xfrm>
              <a:off x="3888" y="912"/>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4" name="Oval 41"/>
            <p:cNvSpPr>
              <a:spLocks noChangeArrowheads="1"/>
            </p:cNvSpPr>
            <p:nvPr/>
          </p:nvSpPr>
          <p:spPr bwMode="auto">
            <a:xfrm>
              <a:off x="4128" y="720"/>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sp>
        <p:nvSpPr>
          <p:cNvPr id="166954" name="Freeform 42"/>
          <p:cNvSpPr/>
          <p:nvPr/>
        </p:nvSpPr>
        <p:spPr bwMode="auto">
          <a:xfrm>
            <a:off x="6870696" y="403225"/>
            <a:ext cx="317500" cy="273050"/>
          </a:xfrm>
          <a:custGeom>
            <a:avLst/>
            <a:gdLst>
              <a:gd name="T0" fmla="*/ 0 w 200"/>
              <a:gd name="T1" fmla="*/ 2147483647 h 172"/>
              <a:gd name="T2" fmla="*/ 2147483647 w 200"/>
              <a:gd name="T3" fmla="*/ 2147483647 h 172"/>
              <a:gd name="T4" fmla="*/ 2147483647 w 200"/>
              <a:gd name="T5" fmla="*/ 2147483647 h 172"/>
              <a:gd name="T6" fmla="*/ 2147483647 w 200"/>
              <a:gd name="T7" fmla="*/ 0 h 172"/>
              <a:gd name="T8" fmla="*/ 0 60000 65536"/>
              <a:gd name="T9" fmla="*/ 0 60000 65536"/>
              <a:gd name="T10" fmla="*/ 0 60000 65536"/>
              <a:gd name="T11" fmla="*/ 0 60000 65536"/>
              <a:gd name="T12" fmla="*/ 0 w 200"/>
              <a:gd name="T13" fmla="*/ 0 h 172"/>
              <a:gd name="T14" fmla="*/ 200 w 200"/>
              <a:gd name="T15" fmla="*/ 172 h 172"/>
            </a:gdLst>
            <a:ahLst/>
            <a:cxnLst>
              <a:cxn ang="T8">
                <a:pos x="T0" y="T1"/>
              </a:cxn>
              <a:cxn ang="T9">
                <a:pos x="T2" y="T3"/>
              </a:cxn>
              <a:cxn ang="T10">
                <a:pos x="T4" y="T5"/>
              </a:cxn>
              <a:cxn ang="T11">
                <a:pos x="T6" y="T7"/>
              </a:cxn>
            </a:cxnLst>
            <a:rect l="T12" t="T13" r="T14" b="T15"/>
            <a:pathLst>
              <a:path w="200" h="172">
                <a:moveTo>
                  <a:pt x="0" y="12"/>
                </a:moveTo>
                <a:cubicBezTo>
                  <a:pt x="12" y="36"/>
                  <a:pt x="42" y="140"/>
                  <a:pt x="72" y="156"/>
                </a:cubicBezTo>
                <a:cubicBezTo>
                  <a:pt x="102" y="172"/>
                  <a:pt x="160" y="134"/>
                  <a:pt x="180" y="108"/>
                </a:cubicBezTo>
                <a:cubicBezTo>
                  <a:pt x="200" y="82"/>
                  <a:pt x="190" y="22"/>
                  <a:pt x="192" y="0"/>
                </a:cubicBezTo>
              </a:path>
            </a:pathLst>
          </a:cu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66955" name="Text Box 43"/>
          <p:cNvSpPr txBox="1">
            <a:spLocks noChangeArrowheads="1"/>
          </p:cNvSpPr>
          <p:nvPr/>
        </p:nvSpPr>
        <p:spPr bwMode="auto">
          <a:xfrm>
            <a:off x="304800" y="1981204"/>
            <a:ext cx="3733800" cy="461665"/>
          </a:xfrm>
          <a:prstGeom prst="rect">
            <a:avLst/>
          </a:prstGeom>
          <a:noFill/>
          <a:ln w="9525">
            <a:noFill/>
            <a:miter lim="800000"/>
          </a:ln>
        </p:spPr>
        <p:txBody>
          <a:bodyPr>
            <a:spAutoFit/>
          </a:bodyPr>
          <a:lstStyle/>
          <a:p>
            <a:pPr fontAlgn="base">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分泌蛋白合成途径：</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56" name="Text Box 44"/>
          <p:cNvSpPr txBox="1">
            <a:spLocks noChangeArrowheads="1"/>
          </p:cNvSpPr>
          <p:nvPr/>
        </p:nvSpPr>
        <p:spPr bwMode="auto">
          <a:xfrm>
            <a:off x="152400" y="2895604"/>
            <a:ext cx="838200" cy="46037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ER</a:t>
            </a:r>
            <a:endPar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57" name="Line 45"/>
          <p:cNvSpPr>
            <a:spLocks noChangeShapeType="1"/>
          </p:cNvSpPr>
          <p:nvPr/>
        </p:nvSpPr>
        <p:spPr bwMode="auto">
          <a:xfrm>
            <a:off x="685827" y="3162300"/>
            <a:ext cx="3810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58" name="Text Box 46"/>
          <p:cNvSpPr txBox="1">
            <a:spLocks noChangeArrowheads="1"/>
          </p:cNvSpPr>
          <p:nvPr/>
        </p:nvSpPr>
        <p:spPr bwMode="auto">
          <a:xfrm>
            <a:off x="1143000" y="2895604"/>
            <a:ext cx="1752600" cy="460375"/>
          </a:xfrm>
          <a:prstGeom prst="rect">
            <a:avLst/>
          </a:prstGeom>
          <a:noFill/>
          <a:ln w="9525">
            <a:noFill/>
            <a:miter lim="800000"/>
          </a:ln>
        </p:spPr>
        <p:txBody>
          <a:bodyPr>
            <a:spAutoFit/>
          </a:bodyPr>
          <a:lstStyle/>
          <a:p>
            <a:pPr fontAlgn="base">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运输小泡</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59" name="Line 47"/>
          <p:cNvSpPr>
            <a:spLocks noChangeShapeType="1"/>
          </p:cNvSpPr>
          <p:nvPr/>
        </p:nvSpPr>
        <p:spPr bwMode="auto">
          <a:xfrm>
            <a:off x="2548276" y="3126105"/>
            <a:ext cx="5334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0" name="Text Box 48"/>
          <p:cNvSpPr txBox="1">
            <a:spLocks noChangeArrowheads="1"/>
          </p:cNvSpPr>
          <p:nvPr/>
        </p:nvSpPr>
        <p:spPr bwMode="auto">
          <a:xfrm>
            <a:off x="228600" y="3733804"/>
            <a:ext cx="1828800" cy="46037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扁平囊</a:t>
            </a: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1" name="Line 49"/>
          <p:cNvSpPr>
            <a:spLocks noChangeShapeType="1"/>
          </p:cNvSpPr>
          <p:nvPr/>
        </p:nvSpPr>
        <p:spPr bwMode="auto">
          <a:xfrm>
            <a:off x="1981200" y="4038600"/>
            <a:ext cx="4572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2" name="Text Box 50"/>
          <p:cNvSpPr txBox="1">
            <a:spLocks noChangeArrowheads="1"/>
          </p:cNvSpPr>
          <p:nvPr/>
        </p:nvSpPr>
        <p:spPr bwMode="auto">
          <a:xfrm>
            <a:off x="2438388" y="3733804"/>
            <a:ext cx="1447800" cy="461665"/>
          </a:xfrm>
          <a:prstGeom prst="rect">
            <a:avLst/>
          </a:prstGeom>
          <a:noFill/>
          <a:ln w="9525">
            <a:noFill/>
            <a:miter lim="800000"/>
          </a:ln>
        </p:spPr>
        <p:txBody>
          <a:bodyPr>
            <a:spAutoFit/>
          </a:bodyPr>
          <a:lstStyle/>
          <a:p>
            <a:pPr fontAlgn="base">
              <a:spcBef>
                <a:spcPct val="0"/>
              </a:spcBef>
              <a:spcAft>
                <a:spcPct val="0"/>
              </a:spcAft>
            </a:pP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大囊泡</a:t>
            </a: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3" name="Line 51"/>
          <p:cNvSpPr>
            <a:spLocks noChangeShapeType="1"/>
          </p:cNvSpPr>
          <p:nvPr/>
        </p:nvSpPr>
        <p:spPr bwMode="auto">
          <a:xfrm>
            <a:off x="304802" y="4648200"/>
            <a:ext cx="5334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4" name="Text Box 52"/>
          <p:cNvSpPr txBox="1">
            <a:spLocks noChangeArrowheads="1"/>
          </p:cNvSpPr>
          <p:nvPr/>
        </p:nvSpPr>
        <p:spPr bwMode="auto">
          <a:xfrm>
            <a:off x="914400" y="4343404"/>
            <a:ext cx="1371600" cy="460375"/>
          </a:xfrm>
          <a:prstGeom prst="rect">
            <a:avLst/>
          </a:prstGeom>
          <a:noFill/>
          <a:ln w="9525">
            <a:noFill/>
            <a:miter lim="800000"/>
          </a:ln>
        </p:spPr>
        <p:txBody>
          <a:bodyPr>
            <a:spAutoFit/>
          </a:bodyPr>
          <a:lstStyle/>
          <a:p>
            <a:pPr fontAlgn="base">
              <a:spcBef>
                <a:spcPct val="0"/>
              </a:spcBef>
              <a:spcAft>
                <a:spcPct val="0"/>
              </a:spcAft>
            </a:pP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细胞外</a:t>
            </a: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dissolve">
                                      <p:cBhvr>
                                        <p:cTn id="7" dur="500"/>
                                        <p:tgtEl>
                                          <p:spTgt spid="1669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6919">
                                            <p:txEl>
                                              <p:pRg st="0" end="0"/>
                                            </p:txEl>
                                          </p:spTgt>
                                        </p:tgtEl>
                                        <p:attrNameLst>
                                          <p:attrName>style.visibility</p:attrName>
                                        </p:attrNameLst>
                                      </p:cBhvr>
                                      <p:to>
                                        <p:strVal val="visible"/>
                                      </p:to>
                                    </p:set>
                                    <p:animEffect transition="in" filter="box(out)">
                                      <p:cBhvr>
                                        <p:cTn id="12" dur="500"/>
                                        <p:tgtEl>
                                          <p:spTgt spid="1669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6920">
                                            <p:txEl>
                                              <p:pRg st="0" end="0"/>
                                            </p:txEl>
                                          </p:spTgt>
                                        </p:tgtEl>
                                        <p:attrNameLst>
                                          <p:attrName>style.visibility</p:attrName>
                                        </p:attrNameLst>
                                      </p:cBhvr>
                                      <p:to>
                                        <p:strVal val="visible"/>
                                      </p:to>
                                    </p:set>
                                    <p:animEffect transition="in" filter="box(out)">
                                      <p:cBhvr>
                                        <p:cTn id="17" dur="500"/>
                                        <p:tgtEl>
                                          <p:spTgt spid="166920">
                                            <p:txEl>
                                              <p:pRg st="0" end="0"/>
                                            </p:txEl>
                                          </p:spTgt>
                                        </p:tgtEl>
                                      </p:cBhvr>
                                    </p:animEffect>
                                  </p:childTnLst>
                                </p:cTn>
                              </p:par>
                            </p:childTnLst>
                          </p:cTn>
                        </p:par>
                        <p:par>
                          <p:cTn id="18" fill="hold">
                            <p:stCondLst>
                              <p:cond delay="500"/>
                            </p:stCondLst>
                            <p:childTnLst>
                              <p:par>
                                <p:cTn id="19" presetID="4" presetClass="entr" presetSubtype="32" fill="hold" grpId="0" nodeType="afterEffect">
                                  <p:stCondLst>
                                    <p:cond delay="0"/>
                                  </p:stCondLst>
                                  <p:childTnLst>
                                    <p:set>
                                      <p:cBhvr>
                                        <p:cTn id="20" dur="1" fill="hold">
                                          <p:stCondLst>
                                            <p:cond delay="0"/>
                                          </p:stCondLst>
                                        </p:cTn>
                                        <p:tgtEl>
                                          <p:spTgt spid="166923"/>
                                        </p:tgtEl>
                                        <p:attrNameLst>
                                          <p:attrName>style.visibility</p:attrName>
                                        </p:attrNameLst>
                                      </p:cBhvr>
                                      <p:to>
                                        <p:strVal val="visible"/>
                                      </p:to>
                                    </p:set>
                                    <p:animEffect transition="in" filter="box(out)">
                                      <p:cBhvr>
                                        <p:cTn id="21" dur="500"/>
                                        <p:tgtEl>
                                          <p:spTgt spid="166923"/>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66915"/>
                                        </p:tgtEl>
                                        <p:attrNameLst>
                                          <p:attrName>style.visibility</p:attrName>
                                        </p:attrNameLst>
                                      </p:cBhvr>
                                      <p:to>
                                        <p:strVal val="visible"/>
                                      </p:to>
                                    </p:set>
                                    <p:animEffect transition="in" filter="dissolve">
                                      <p:cBhvr>
                                        <p:cTn id="25" dur="500"/>
                                        <p:tgtEl>
                                          <p:spTgt spid="166915"/>
                                        </p:tgtEl>
                                      </p:cBhvr>
                                    </p:animEffect>
                                  </p:childTnLst>
                                  <p:subTnLst>
                                    <p:set>
                                      <p:cBhvr override="childStyle">
                                        <p:cTn dur="1" fill="hold" display="0" masterRel="nextClick" afterEffect="1"/>
                                        <p:tgtEl>
                                          <p:spTgt spid="1669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6921"/>
                                        </p:tgtEl>
                                        <p:attrNameLst>
                                          <p:attrName>style.visibility</p:attrName>
                                        </p:attrNameLst>
                                      </p:cBhvr>
                                      <p:to>
                                        <p:strVal val="visible"/>
                                      </p:to>
                                    </p:set>
                                    <p:animEffect transition="in" filter="wipe(down)">
                                      <p:cBhvr>
                                        <p:cTn id="30" dur="500"/>
                                        <p:tgtEl>
                                          <p:spTgt spid="166921"/>
                                        </p:tgtEl>
                                      </p:cBhvr>
                                    </p:animEffect>
                                  </p:childTnLst>
                                </p:cTn>
                              </p:par>
                            </p:childTnLst>
                          </p:cTn>
                        </p:par>
                        <p:par>
                          <p:cTn id="31" fill="hold">
                            <p:stCondLst>
                              <p:cond delay="500"/>
                            </p:stCondLst>
                            <p:childTnLst>
                              <p:par>
                                <p:cTn id="32" presetID="4" presetClass="entr" presetSubtype="32" fill="hold" grpId="0" nodeType="afterEffect">
                                  <p:stCondLst>
                                    <p:cond delay="0"/>
                                  </p:stCondLst>
                                  <p:childTnLst>
                                    <p:set>
                                      <p:cBhvr>
                                        <p:cTn id="33" dur="1" fill="hold">
                                          <p:stCondLst>
                                            <p:cond delay="0"/>
                                          </p:stCondLst>
                                        </p:cTn>
                                        <p:tgtEl>
                                          <p:spTgt spid="166922">
                                            <p:txEl>
                                              <p:pRg st="0" end="0"/>
                                            </p:txEl>
                                          </p:spTgt>
                                        </p:tgtEl>
                                        <p:attrNameLst>
                                          <p:attrName>style.visibility</p:attrName>
                                        </p:attrNameLst>
                                      </p:cBhvr>
                                      <p:to>
                                        <p:strVal val="visible"/>
                                      </p:to>
                                    </p:set>
                                    <p:animEffect transition="in" filter="box(out)">
                                      <p:cBhvr>
                                        <p:cTn id="34" dur="500"/>
                                        <p:tgtEl>
                                          <p:spTgt spid="166922">
                                            <p:txEl>
                                              <p:pRg st="0" end="0"/>
                                            </p:txEl>
                                          </p:spTgt>
                                        </p:tgtEl>
                                      </p:cBhvr>
                                    </p:animEffect>
                                  </p:childTnLst>
                                </p:cTn>
                              </p:par>
                            </p:childTnLst>
                          </p:cTn>
                        </p:par>
                        <p:par>
                          <p:cTn id="35" fill="hold">
                            <p:stCondLst>
                              <p:cond delay="1000"/>
                            </p:stCondLst>
                            <p:childTnLst>
                              <p:par>
                                <p:cTn id="36" presetID="4" presetClass="entr" presetSubtype="32" fill="hold" grpId="0" nodeType="afterEffect">
                                  <p:stCondLst>
                                    <p:cond delay="0"/>
                                  </p:stCondLst>
                                  <p:childTnLst>
                                    <p:set>
                                      <p:cBhvr>
                                        <p:cTn id="37" dur="1" fill="hold">
                                          <p:stCondLst>
                                            <p:cond delay="0"/>
                                          </p:stCondLst>
                                        </p:cTn>
                                        <p:tgtEl>
                                          <p:spTgt spid="166924"/>
                                        </p:tgtEl>
                                        <p:attrNameLst>
                                          <p:attrName>style.visibility</p:attrName>
                                        </p:attrNameLst>
                                      </p:cBhvr>
                                      <p:to>
                                        <p:strVal val="visible"/>
                                      </p:to>
                                    </p:set>
                                    <p:animEffect transition="in" filter="box(out)">
                                      <p:cBhvr>
                                        <p:cTn id="38" dur="500"/>
                                        <p:tgtEl>
                                          <p:spTgt spid="166924"/>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66916"/>
                                        </p:tgtEl>
                                        <p:attrNameLst>
                                          <p:attrName>style.visibility</p:attrName>
                                        </p:attrNameLst>
                                      </p:cBhvr>
                                      <p:to>
                                        <p:strVal val="visible"/>
                                      </p:to>
                                    </p:set>
                                    <p:animEffect transition="in" filter="wipe(down)">
                                      <p:cBhvr>
                                        <p:cTn id="42" dur="500"/>
                                        <p:tgtEl>
                                          <p:spTgt spid="166916"/>
                                        </p:tgtEl>
                                      </p:cBhvr>
                                    </p:animEffect>
                                  </p:childTnLst>
                                  <p:subTnLst>
                                    <p:set>
                                      <p:cBhvr override="childStyle">
                                        <p:cTn dur="1" fill="hold" display="0" masterRel="nextClick" afterEffect="1"/>
                                        <p:tgtEl>
                                          <p:spTgt spid="16691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6946"/>
                                        </p:tgtEl>
                                        <p:attrNameLst>
                                          <p:attrName>style.visibility</p:attrName>
                                        </p:attrNameLst>
                                      </p:cBhvr>
                                      <p:to>
                                        <p:strVal val="visible"/>
                                      </p:to>
                                    </p:set>
                                    <p:animEffect transition="in" filter="wipe(down)">
                                      <p:cBhvr>
                                        <p:cTn id="47" dur="500"/>
                                        <p:tgtEl>
                                          <p:spTgt spid="166946"/>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166917"/>
                                        </p:tgtEl>
                                        <p:attrNameLst>
                                          <p:attrName>style.visibility</p:attrName>
                                        </p:attrNameLst>
                                      </p:cBhvr>
                                      <p:to>
                                        <p:strVal val="visible"/>
                                      </p:to>
                                    </p:set>
                                    <p:animEffect transition="in" filter="wipe(down)">
                                      <p:cBhvr>
                                        <p:cTn id="51" dur="500"/>
                                        <p:tgtEl>
                                          <p:spTgt spid="166917"/>
                                        </p:tgtEl>
                                      </p:cBhvr>
                                    </p:animEffect>
                                  </p:childTnLst>
                                  <p:subTnLst>
                                    <p:set>
                                      <p:cBhvr override="childStyle">
                                        <p:cTn dur="1" fill="hold" display="0" masterRel="nextClick" afterEffect="1"/>
                                        <p:tgtEl>
                                          <p:spTgt spid="166917"/>
                                        </p:tgtEl>
                                        <p:attrNameLst>
                                          <p:attrName>style.visibility</p:attrName>
                                        </p:attrNameLst>
                                      </p:cBhvr>
                                      <p:to>
                                        <p:strVal val="hidden"/>
                                      </p:to>
                                    </p:set>
                                  </p:subTnLst>
                                </p:cTn>
                              </p:par>
                            </p:childTnLst>
                          </p:cTn>
                        </p:par>
                        <p:par>
                          <p:cTn id="52" fill="hold">
                            <p:stCondLst>
                              <p:cond delay="1000"/>
                            </p:stCondLst>
                            <p:childTnLst>
                              <p:par>
                                <p:cTn id="53" presetID="4" presetClass="entr" presetSubtype="32" fill="hold" grpId="0" nodeType="afterEffect">
                                  <p:stCondLst>
                                    <p:cond delay="0"/>
                                  </p:stCondLst>
                                  <p:childTnLst>
                                    <p:set>
                                      <p:cBhvr>
                                        <p:cTn id="54" dur="1" fill="hold">
                                          <p:stCondLst>
                                            <p:cond delay="0"/>
                                          </p:stCondLst>
                                        </p:cTn>
                                        <p:tgtEl>
                                          <p:spTgt spid="166925"/>
                                        </p:tgtEl>
                                        <p:attrNameLst>
                                          <p:attrName>style.visibility</p:attrName>
                                        </p:attrNameLst>
                                      </p:cBhvr>
                                      <p:to>
                                        <p:strVal val="visible"/>
                                      </p:to>
                                    </p:set>
                                    <p:animEffect transition="in" filter="box(out)">
                                      <p:cBhvr>
                                        <p:cTn id="55" dur="500"/>
                                        <p:tgtEl>
                                          <p:spTgt spid="166925"/>
                                        </p:tgtEl>
                                      </p:cBhvr>
                                    </p:animEffect>
                                  </p:childTnLst>
                                </p:cTn>
                              </p:par>
                            </p:childTnLst>
                          </p:cTn>
                        </p:par>
                        <p:par>
                          <p:cTn id="56" fill="hold">
                            <p:stCondLst>
                              <p:cond delay="1500"/>
                            </p:stCondLst>
                            <p:childTnLst>
                              <p:par>
                                <p:cTn id="57" presetID="4" presetClass="entr" presetSubtype="32" fill="hold" grpId="0" nodeType="afterEffect">
                                  <p:stCondLst>
                                    <p:cond delay="0"/>
                                  </p:stCondLst>
                                  <p:childTnLst>
                                    <p:set>
                                      <p:cBhvr>
                                        <p:cTn id="58" dur="1" fill="hold">
                                          <p:stCondLst>
                                            <p:cond delay="0"/>
                                          </p:stCondLst>
                                        </p:cTn>
                                        <p:tgtEl>
                                          <p:spTgt spid="166926"/>
                                        </p:tgtEl>
                                        <p:attrNameLst>
                                          <p:attrName>style.visibility</p:attrName>
                                        </p:attrNameLst>
                                      </p:cBhvr>
                                      <p:to>
                                        <p:strVal val="visible"/>
                                      </p:to>
                                    </p:set>
                                    <p:animEffect transition="in" filter="box(out)">
                                      <p:cBhvr>
                                        <p:cTn id="59" dur="500"/>
                                        <p:tgtEl>
                                          <p:spTgt spid="166926"/>
                                        </p:tgtEl>
                                      </p:cBhvr>
                                    </p:animEffect>
                                  </p:childTnLst>
                                </p:cTn>
                              </p:par>
                            </p:childTnLst>
                          </p:cTn>
                        </p:par>
                        <p:par>
                          <p:cTn id="60" fill="hold">
                            <p:stCondLst>
                              <p:cond delay="2000"/>
                            </p:stCondLst>
                            <p:childTnLst>
                              <p:par>
                                <p:cTn id="61" presetID="22" presetClass="entr" presetSubtype="4" fill="hold" nodeType="afterEffect">
                                  <p:stCondLst>
                                    <p:cond delay="0"/>
                                  </p:stCondLst>
                                  <p:childTnLst>
                                    <p:set>
                                      <p:cBhvr>
                                        <p:cTn id="62" dur="1" fill="hold">
                                          <p:stCondLst>
                                            <p:cond delay="0"/>
                                          </p:stCondLst>
                                        </p:cTn>
                                        <p:tgtEl>
                                          <p:spTgt spid="166918"/>
                                        </p:tgtEl>
                                        <p:attrNameLst>
                                          <p:attrName>style.visibility</p:attrName>
                                        </p:attrNameLst>
                                      </p:cBhvr>
                                      <p:to>
                                        <p:strVal val="visible"/>
                                      </p:to>
                                    </p:set>
                                    <p:animEffect transition="in" filter="wipe(down)">
                                      <p:cBhvr>
                                        <p:cTn id="63" dur="500"/>
                                        <p:tgtEl>
                                          <p:spTgt spid="166918"/>
                                        </p:tgtEl>
                                      </p:cBhvr>
                                    </p:animEffect>
                                  </p:childTnLst>
                                  <p:subTnLst>
                                    <p:set>
                                      <p:cBhvr override="childStyle">
                                        <p:cTn dur="1" fill="hold" display="0" masterRel="nextClick" afterEffect="1"/>
                                        <p:tgtEl>
                                          <p:spTgt spid="166918"/>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66927"/>
                                        </p:tgtEl>
                                        <p:attrNameLst>
                                          <p:attrName>style.visibility</p:attrName>
                                        </p:attrNameLst>
                                      </p:cBhvr>
                                      <p:to>
                                        <p:strVal val="visible"/>
                                      </p:to>
                                    </p:set>
                                    <p:animEffect transition="in" filter="wipe(down)">
                                      <p:cBhvr>
                                        <p:cTn id="68" dur="500"/>
                                        <p:tgtEl>
                                          <p:spTgt spid="166927"/>
                                        </p:tgtEl>
                                      </p:cBhvr>
                                    </p:animEffect>
                                  </p:childTnLst>
                                </p:cTn>
                              </p:par>
                            </p:childTnLst>
                          </p:cTn>
                        </p:par>
                        <p:par>
                          <p:cTn id="69" fill="hold">
                            <p:stCondLst>
                              <p:cond delay="500"/>
                            </p:stCondLst>
                            <p:childTnLst>
                              <p:par>
                                <p:cTn id="70" presetID="12" presetClass="entr" presetSubtype="4" fill="hold"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slide(fromBottom)">
                                      <p:cBhvr>
                                        <p:cTn id="72" dur="500"/>
                                        <p:tgtEl>
                                          <p:spTgt spid="2"/>
                                        </p:tgtEl>
                                      </p:cBhvr>
                                    </p:animEffect>
                                  </p:childTnLst>
                                  <p:subTnLst>
                                    <p:set>
                                      <p:cBhvr override="childStyle">
                                        <p:cTn dur="1" fill="hold" display="0" masterRel="sameClick" afterEffect="1">
                                          <p:stCondLst>
                                            <p:cond evt="end" delay="0">
                                              <p:tn val="70"/>
                                            </p:cond>
                                          </p:stCondLst>
                                        </p:cTn>
                                        <p:tgtEl>
                                          <p:spTgt spid="2"/>
                                        </p:tgtEl>
                                        <p:attrNameLst>
                                          <p:attrName>style.visibility</p:attrName>
                                        </p:attrNameLst>
                                      </p:cBhvr>
                                      <p:to>
                                        <p:strVal val="hidden"/>
                                      </p:to>
                                    </p:set>
                                  </p:subTnLst>
                                </p:cTn>
                              </p:par>
                            </p:childTnLst>
                          </p:cTn>
                        </p:par>
                        <p:par>
                          <p:cTn id="73" fill="hold">
                            <p:stCondLst>
                              <p:cond delay="1000"/>
                            </p:stCondLst>
                            <p:childTnLst>
                              <p:par>
                                <p:cTn id="74" presetID="12" presetClass="entr" presetSubtype="4"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slide(fromBottom)">
                                      <p:cBhvr>
                                        <p:cTn id="76" dur="500"/>
                                        <p:tgtEl>
                                          <p:spTgt spid="3"/>
                                        </p:tgtEl>
                                      </p:cBhvr>
                                    </p:animEffect>
                                  </p:childTnLst>
                                  <p:subTnLst>
                                    <p:set>
                                      <p:cBhvr override="childStyle">
                                        <p:cTn dur="1" fill="hold" display="0" masterRel="sameClick" afterEffect="1">
                                          <p:stCondLst>
                                            <p:cond evt="end" delay="0">
                                              <p:tn val="74"/>
                                            </p:cond>
                                          </p:stCondLst>
                                        </p:cTn>
                                        <p:tgtEl>
                                          <p:spTgt spid="3"/>
                                        </p:tgtEl>
                                        <p:attrNameLst>
                                          <p:attrName>style.visibility</p:attrName>
                                        </p:attrNameLst>
                                      </p:cBhvr>
                                      <p:to>
                                        <p:strVal val="hidden"/>
                                      </p:to>
                                    </p:set>
                                  </p:subTnLst>
                                </p:cTn>
                              </p:par>
                            </p:childTnLst>
                          </p:cTn>
                        </p:par>
                        <p:par>
                          <p:cTn id="77" fill="hold">
                            <p:stCondLst>
                              <p:cond delay="1500"/>
                            </p:stCondLst>
                            <p:childTnLst>
                              <p:par>
                                <p:cTn id="78" presetID="12" presetClass="entr" presetSubtype="4"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slide(fromBottom)">
                                      <p:cBhvr>
                                        <p:cTn id="80" dur="500"/>
                                        <p:tgtEl>
                                          <p:spTgt spid="4"/>
                                        </p:tgtEl>
                                      </p:cBhvr>
                                    </p:animEffect>
                                  </p:childTnLst>
                                  <p:subTnLst>
                                    <p:set>
                                      <p:cBhvr override="childStyle">
                                        <p:cTn dur="1" fill="hold" display="0" masterRel="sameClick" afterEffect="1">
                                          <p:stCondLst>
                                            <p:cond evt="end" delay="0">
                                              <p:tn val="78"/>
                                            </p:cond>
                                          </p:stCondLst>
                                        </p:cTn>
                                        <p:tgtEl>
                                          <p:spTgt spid="4"/>
                                        </p:tgtEl>
                                        <p:attrNameLst>
                                          <p:attrName>style.visibility</p:attrName>
                                        </p:attrNameLst>
                                      </p:cBhvr>
                                      <p:to>
                                        <p:strVal val="hidden"/>
                                      </p:to>
                                    </p:set>
                                  </p:subTnLst>
                                </p:cTn>
                              </p:par>
                            </p:childTnLst>
                          </p:cTn>
                        </p:par>
                        <p:par>
                          <p:cTn id="81" fill="hold">
                            <p:stCondLst>
                              <p:cond delay="2000"/>
                            </p:stCondLst>
                            <p:childTnLst>
                              <p:par>
                                <p:cTn id="82" presetID="12" presetClass="entr" presetSubtype="4" fill="hold" nodeType="after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slide(fromBottom)">
                                      <p:cBhvr>
                                        <p:cTn id="84" dur="500"/>
                                        <p:tgtEl>
                                          <p:spTgt spid="5"/>
                                        </p:tgtEl>
                                      </p:cBhvr>
                                    </p:animEffect>
                                  </p:childTnLst>
                                  <p:subTnLst>
                                    <p:set>
                                      <p:cBhvr override="childStyle">
                                        <p:cTn dur="1" fill="hold" display="0" masterRel="sameClick" afterEffect="1">
                                          <p:stCondLst>
                                            <p:cond evt="end" delay="0">
                                              <p:tn val="82"/>
                                            </p:cond>
                                          </p:stCondLst>
                                        </p:cTn>
                                        <p:tgtEl>
                                          <p:spTgt spid="5"/>
                                        </p:tgtEl>
                                        <p:attrNameLst>
                                          <p:attrName>style.visibility</p:attrName>
                                        </p:attrNameLst>
                                      </p:cBhvr>
                                      <p:to>
                                        <p:strVal val="hidden"/>
                                      </p:to>
                                    </p:set>
                                  </p:subTnLst>
                                </p:cTn>
                              </p:par>
                            </p:childTnLst>
                          </p:cTn>
                        </p:par>
                        <p:par>
                          <p:cTn id="85" fill="hold">
                            <p:stCondLst>
                              <p:cond delay="2500"/>
                            </p:stCondLst>
                            <p:childTnLst>
                              <p:par>
                                <p:cTn id="86" presetID="12" presetClass="entr" presetSubtype="4" fill="hold"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slide(fromBottom)">
                                      <p:cBhvr>
                                        <p:cTn id="88" dur="500"/>
                                        <p:tgtEl>
                                          <p:spTgt spid="6"/>
                                        </p:tgtEl>
                                      </p:cBhvr>
                                    </p:animEffect>
                                  </p:childTnLst>
                                </p:cTn>
                              </p:par>
                            </p:childTnLst>
                          </p:cTn>
                        </p:par>
                        <p:par>
                          <p:cTn id="89" fill="hold">
                            <p:stCondLst>
                              <p:cond delay="3000"/>
                            </p:stCondLst>
                            <p:childTnLst>
                              <p:par>
                                <p:cTn id="90" presetID="22" presetClass="entr" presetSubtype="4" fill="hold" grpId="0" nodeType="afterEffect">
                                  <p:stCondLst>
                                    <p:cond delay="0"/>
                                  </p:stCondLst>
                                  <p:childTnLst>
                                    <p:set>
                                      <p:cBhvr>
                                        <p:cTn id="91" dur="1" fill="hold">
                                          <p:stCondLst>
                                            <p:cond delay="0"/>
                                          </p:stCondLst>
                                        </p:cTn>
                                        <p:tgtEl>
                                          <p:spTgt spid="166954"/>
                                        </p:tgtEl>
                                        <p:attrNameLst>
                                          <p:attrName>style.visibility</p:attrName>
                                        </p:attrNameLst>
                                      </p:cBhvr>
                                      <p:to>
                                        <p:strVal val="visible"/>
                                      </p:to>
                                    </p:set>
                                    <p:animEffect transition="in" filter="wipe(down)">
                                      <p:cBhvr>
                                        <p:cTn id="92" dur="500"/>
                                        <p:tgtEl>
                                          <p:spTgt spid="16695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6955"/>
                                        </p:tgtEl>
                                        <p:attrNameLst>
                                          <p:attrName>style.visibility</p:attrName>
                                        </p:attrNameLst>
                                      </p:cBhvr>
                                      <p:to>
                                        <p:strVal val="visible"/>
                                      </p:to>
                                    </p:set>
                                    <p:animEffect transition="in" filter="wipe(up)">
                                      <p:cBhvr>
                                        <p:cTn id="97" dur="500"/>
                                        <p:tgtEl>
                                          <p:spTgt spid="16695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166956"/>
                                        </p:tgtEl>
                                        <p:attrNameLst>
                                          <p:attrName>style.visibility</p:attrName>
                                        </p:attrNameLst>
                                      </p:cBhvr>
                                      <p:to>
                                        <p:strVal val="visible"/>
                                      </p:to>
                                    </p:set>
                                    <p:animEffect transition="in" filter="wipe(up)">
                                      <p:cBhvr>
                                        <p:cTn id="102" dur="500"/>
                                        <p:tgtEl>
                                          <p:spTgt spid="16695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6957"/>
                                        </p:tgtEl>
                                        <p:attrNameLst>
                                          <p:attrName>style.visibility</p:attrName>
                                        </p:attrNameLst>
                                      </p:cBhvr>
                                      <p:to>
                                        <p:strVal val="visible"/>
                                      </p:to>
                                    </p:set>
                                    <p:animEffect transition="in" filter="wipe(left)">
                                      <p:cBhvr>
                                        <p:cTn id="107" dur="500"/>
                                        <p:tgtEl>
                                          <p:spTgt spid="16695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66958"/>
                                        </p:tgtEl>
                                        <p:attrNameLst>
                                          <p:attrName>style.visibility</p:attrName>
                                        </p:attrNameLst>
                                      </p:cBhvr>
                                      <p:to>
                                        <p:strVal val="visible"/>
                                      </p:to>
                                    </p:set>
                                    <p:animEffect transition="in" filter="wipe(up)">
                                      <p:cBhvr>
                                        <p:cTn id="112" dur="500"/>
                                        <p:tgtEl>
                                          <p:spTgt spid="16695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66959"/>
                                        </p:tgtEl>
                                        <p:attrNameLst>
                                          <p:attrName>style.visibility</p:attrName>
                                        </p:attrNameLst>
                                      </p:cBhvr>
                                      <p:to>
                                        <p:strVal val="visible"/>
                                      </p:to>
                                    </p:set>
                                    <p:animEffect transition="in" filter="wipe(left)">
                                      <p:cBhvr>
                                        <p:cTn id="117" dur="500"/>
                                        <p:tgtEl>
                                          <p:spTgt spid="16695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166960"/>
                                        </p:tgtEl>
                                        <p:attrNameLst>
                                          <p:attrName>style.visibility</p:attrName>
                                        </p:attrNameLst>
                                      </p:cBhvr>
                                      <p:to>
                                        <p:strVal val="visible"/>
                                      </p:to>
                                    </p:set>
                                    <p:animEffect transition="in" filter="wipe(up)">
                                      <p:cBhvr>
                                        <p:cTn id="122" dur="500"/>
                                        <p:tgtEl>
                                          <p:spTgt spid="16696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66961"/>
                                        </p:tgtEl>
                                        <p:attrNameLst>
                                          <p:attrName>style.visibility</p:attrName>
                                        </p:attrNameLst>
                                      </p:cBhvr>
                                      <p:to>
                                        <p:strVal val="visible"/>
                                      </p:to>
                                    </p:set>
                                    <p:animEffect transition="in" filter="wipe(left)">
                                      <p:cBhvr>
                                        <p:cTn id="127" dur="500"/>
                                        <p:tgtEl>
                                          <p:spTgt spid="16696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166962"/>
                                        </p:tgtEl>
                                        <p:attrNameLst>
                                          <p:attrName>style.visibility</p:attrName>
                                        </p:attrNameLst>
                                      </p:cBhvr>
                                      <p:to>
                                        <p:strVal val="visible"/>
                                      </p:to>
                                    </p:set>
                                    <p:animEffect transition="in" filter="wipe(up)">
                                      <p:cBhvr>
                                        <p:cTn id="132" dur="500"/>
                                        <p:tgtEl>
                                          <p:spTgt spid="16696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66963"/>
                                        </p:tgtEl>
                                        <p:attrNameLst>
                                          <p:attrName>style.visibility</p:attrName>
                                        </p:attrNameLst>
                                      </p:cBhvr>
                                      <p:to>
                                        <p:strVal val="visible"/>
                                      </p:to>
                                    </p:set>
                                    <p:animEffect transition="in" filter="wipe(left)">
                                      <p:cBhvr>
                                        <p:cTn id="137" dur="500"/>
                                        <p:tgtEl>
                                          <p:spTgt spid="16696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166964"/>
                                        </p:tgtEl>
                                        <p:attrNameLst>
                                          <p:attrName>style.visibility</p:attrName>
                                        </p:attrNameLst>
                                      </p:cBhvr>
                                      <p:to>
                                        <p:strVal val="visible"/>
                                      </p:to>
                                    </p:set>
                                    <p:animEffect transition="in" filter="wipe(up)">
                                      <p:cBhvr>
                                        <p:cTn id="142" dur="500"/>
                                        <p:tgtEl>
                                          <p:spTgt spid="166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9" grpId="0" autoUpdateAnimBg="0" build="p"/>
      <p:bldP spid="166920" grpId="0" autoUpdateAnimBg="0" build="p"/>
      <p:bldP spid="166921" grpId="0" bldLvl="0" animBg="1"/>
      <p:bldP spid="166922" grpId="0" advAuto="0" autoUpdateAnimBg="0" build="p"/>
      <p:bldP spid="166923" grpId="0" bldLvl="0" animBg="1"/>
      <p:bldP spid="166924" grpId="0" bldLvl="0" animBg="1"/>
      <p:bldP spid="166925" grpId="0" autoUpdateAnimBg="0"/>
      <p:bldP spid="166926" grpId="0" bldLvl="0" animBg="1"/>
      <p:bldP spid="166927" grpId="0" bldLvl="0" animBg="1"/>
      <p:bldP spid="166946" grpId="0" bldLvl="0" animBg="1"/>
      <p:bldP spid="166954" grpId="0" bldLvl="0" animBg="1"/>
      <p:bldP spid="166955" grpId="0" autoUpdateAnimBg="0"/>
      <p:bldP spid="166956" grpId="0" autoUpdateAnimBg="0"/>
      <p:bldP spid="166957" grpId="0" bldLvl="0" animBg="1"/>
      <p:bldP spid="166958" grpId="0" autoUpdateAnimBg="0"/>
      <p:bldP spid="166959" grpId="0" bldLvl="0" animBg="1"/>
      <p:bldP spid="166960" grpId="0" autoUpdateAnimBg="0"/>
      <p:bldP spid="166961" grpId="0" bldLvl="0" animBg="1"/>
      <p:bldP spid="166962" grpId="0" autoUpdateAnimBg="0"/>
      <p:bldP spid="166963" grpId="0" bldLvl="0" animBg="1"/>
      <p:bldP spid="166964"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ext Box 2"/>
          <p:cNvSpPr txBox="1">
            <a:spLocks noChangeArrowheads="1"/>
          </p:cNvSpPr>
          <p:nvPr/>
        </p:nvSpPr>
        <p:spPr bwMode="auto">
          <a:xfrm>
            <a:off x="75984" y="76235"/>
            <a:ext cx="7991760" cy="3600986"/>
          </a:xfrm>
          <a:prstGeom prst="rect">
            <a:avLst/>
          </a:prstGeom>
          <a:noFill/>
          <a:ln w="9525">
            <a:noFill/>
            <a:miter lim="800000"/>
          </a:ln>
        </p:spPr>
        <p:txBody>
          <a:bodyPr wrap="square">
            <a:spAutoFit/>
          </a:bodyPr>
          <a:lstStyle/>
          <a:p>
            <a:pPr>
              <a:lnSpc>
                <a:spcPct val="190000"/>
              </a:lnSpc>
            </a:pPr>
            <a:r>
              <a:rPr lang="zh-CN" altLang="en-US" sz="2400" dirty="0">
                <a:latin typeface="黑体" panose="02010609060101010101" pitchFamily="49" charset="-122"/>
                <a:ea typeface="黑体" panose="02010609060101010101" pitchFamily="49" charset="-122"/>
                <a:cs typeface="微软雅黑" panose="020B0503020204020204" charset="-122"/>
                <a:sym typeface="+mn-ea"/>
              </a:rPr>
              <a:t>（二）</a:t>
            </a:r>
            <a:r>
              <a:rPr lang="zh-CN" altLang="en-US" sz="2400" dirty="0">
                <a:latin typeface="黑体" panose="02010609060101010101" pitchFamily="49" charset="-122"/>
                <a:ea typeface="黑体" panose="02010609060101010101" pitchFamily="49" charset="-122"/>
                <a:cs typeface="微软雅黑" panose="020B0503020204020204" charset="-122"/>
              </a:rPr>
              <a:t>糖蛋白的加工合成</a:t>
            </a:r>
            <a:endParaRPr lang="zh-CN" altLang="en-US" sz="2400" dirty="0">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90000"/>
              </a:lnSpc>
              <a:spcBef>
                <a:spcPct val="0"/>
              </a:spcBef>
              <a:spcAft>
                <a:spcPct val="0"/>
              </a:spcAft>
              <a:buClr>
                <a:srgbClr val="000000"/>
              </a:buClr>
              <a:buFont typeface="Wingdings" panose="05000000000000000000" charset="0"/>
              <a:buChar char="Ø"/>
            </a:pPr>
            <a:r>
              <a:rPr lang="en-US" altLang="zh-CN"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N-</a:t>
            </a:r>
            <a:r>
              <a:rPr lang="zh-CN" altLang="en-US"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连接的寡糖链</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：在</a:t>
            </a:r>
            <a:r>
              <a:rPr lang="en-US" altLang="zh-CN" sz="2400" dirty="0" err="1">
                <a:solidFill>
                  <a:srgbClr val="000000"/>
                </a:solidFill>
                <a:latin typeface="黑体" panose="02010609060101010101" pitchFamily="49" charset="-122"/>
                <a:ea typeface="黑体" panose="02010609060101010101" pitchFamily="49" charset="-122"/>
                <a:cs typeface="微软雅黑" panose="020B0503020204020204" charset="-122"/>
                <a:sym typeface="+mn-ea"/>
              </a:rPr>
              <a:t>rER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腔内开始合成，在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中</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sym typeface="+mn-ea"/>
              </a:rPr>
              <a:t>完成（</a:t>
            </a:r>
            <a:r>
              <a:rPr lang="en-US" altLang="zh-CN" sz="2400" dirty="0" err="1" smtClean="0">
                <a:solidFill>
                  <a:srgbClr val="4B33FF"/>
                </a:solidFill>
                <a:latin typeface="黑体" panose="02010609060101010101" pitchFamily="49" charset="-122"/>
                <a:ea typeface="黑体" panose="02010609060101010101" pitchFamily="49" charset="-122"/>
                <a:cs typeface="微软雅黑" panose="020B0503020204020204" charset="-122"/>
                <a:sym typeface="+mn-ea"/>
              </a:rPr>
              <a:t>Asn</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90000"/>
              </a:lnSpc>
              <a:spcBef>
                <a:spcPct val="0"/>
              </a:spcBef>
              <a:spcAft>
                <a:spcPct val="0"/>
              </a:spcAft>
              <a:buClr>
                <a:srgbClr val="000000"/>
              </a:buClr>
              <a:buFont typeface="Wingdings" panose="05000000000000000000" charset="0"/>
              <a:buChar char="Ø"/>
            </a:pPr>
            <a:r>
              <a:rPr lang="en-US" altLang="zh-CN"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O-</a:t>
            </a:r>
            <a:r>
              <a:rPr lang="zh-CN" altLang="en-US"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连接的寡糖链</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：在高尔基复合体内合成。酪氨酸、丝氨酸、苏氨酸的</a:t>
            </a:r>
            <a:r>
              <a:rPr lang="en-US" altLang="zh-CN" sz="2400" dirty="0">
                <a:solidFill>
                  <a:srgbClr val="4B33FF"/>
                </a:solidFill>
                <a:latin typeface="黑体" panose="02010609060101010101" pitchFamily="49" charset="-122"/>
                <a:ea typeface="黑体" panose="02010609060101010101" pitchFamily="49" charset="-122"/>
                <a:cs typeface="微软雅黑" panose="020B0503020204020204" charset="-122"/>
                <a:sym typeface="+mn-ea"/>
              </a:rPr>
              <a:t>-OH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与寡糖共价结合。</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pic>
        <p:nvPicPr>
          <p:cNvPr id="101" name="图片 100"/>
          <p:cNvPicPr/>
          <p:nvPr/>
        </p:nvPicPr>
        <p:blipFill>
          <a:blip r:embed="rId1"/>
          <a:stretch>
            <a:fillRect/>
          </a:stretch>
        </p:blipFill>
        <p:spPr>
          <a:xfrm>
            <a:off x="1447800" y="3581400"/>
            <a:ext cx="4819650" cy="3314700"/>
          </a:xfrm>
          <a:prstGeom prst="rect">
            <a:avLst/>
          </a:prstGeom>
          <a:noFill/>
          <a:ln w="9525">
            <a:noFill/>
          </a:ln>
        </p:spPr>
      </p:pic>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4876800"/>
            <a:ext cx="8912860" cy="1568450"/>
          </a:xfrm>
          <a:prstGeom prst="rect">
            <a:avLst/>
          </a:prstGeom>
          <a:noFill/>
        </p:spPr>
        <p:txBody>
          <a:bodyPr wrap="square" rtlCol="0" anchor="t">
            <a:spAutoFit/>
          </a:bodyPr>
          <a:p>
            <a:endParaRPr lang="zh-CN" altLang="en-US" sz="3200">
              <a:latin typeface="黑体" panose="02010609060101010101" pitchFamily="49" charset="-122"/>
              <a:ea typeface="黑体" panose="02010609060101010101" pitchFamily="49" charset="-122"/>
            </a:endParaRPr>
          </a:p>
          <a:p>
            <a:pPr marL="457200" indent="-457200">
              <a:buFont typeface="Wingdings" panose="05000000000000000000" charset="0"/>
              <a:buChar char="n"/>
            </a:pPr>
            <a:r>
              <a:rPr lang="zh-CN" altLang="en-US" sz="3200">
                <a:latin typeface="黑体" panose="02010609060101010101" pitchFamily="49" charset="-122"/>
                <a:ea typeface="黑体" panose="02010609060101010101" pitchFamily="49" charset="-122"/>
              </a:rPr>
              <a:t>绿色荧光蛋白(GFP)的使用揭示了蛋白质在活细胞内的运动</a:t>
            </a:r>
            <a:endParaRPr lang="zh-CN" altLang="en-US" sz="320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1600200" y="762000"/>
            <a:ext cx="5465445" cy="44075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a:stretch>
            <a:fillRect/>
          </a:stretch>
        </p:blipFill>
        <p:spPr>
          <a:xfrm>
            <a:off x="381000" y="152400"/>
            <a:ext cx="7653655" cy="5600700"/>
          </a:xfrm>
          <a:prstGeom prst="rect">
            <a:avLst/>
          </a:prstGeom>
          <a:noFill/>
          <a:ln w="9525">
            <a:noFill/>
          </a:ln>
        </p:spPr>
      </p:pic>
      <p:sp>
        <p:nvSpPr>
          <p:cNvPr id="2" name="文本框 1"/>
          <p:cNvSpPr txBox="1"/>
          <p:nvPr/>
        </p:nvSpPr>
        <p:spPr>
          <a:xfrm>
            <a:off x="6324600" y="2438400"/>
            <a:ext cx="2540635" cy="645160"/>
          </a:xfrm>
          <a:prstGeom prst="rect">
            <a:avLst/>
          </a:prstGeom>
          <a:noFill/>
        </p:spPr>
        <p:txBody>
          <a:bodyPr wrap="square" rtlCol="0">
            <a:spAutoFit/>
          </a:bodyPr>
          <a:p>
            <a:r>
              <a:rPr lang="zh-CN" altLang="en-US"/>
              <a:t>唾液酸</a:t>
            </a:r>
            <a:r>
              <a:rPr lang="en-US" altLang="zh-CN"/>
              <a:t>-</a:t>
            </a:r>
            <a:r>
              <a:rPr lang="zh-CN" altLang="en-US"/>
              <a:t>岩藻酸</a:t>
            </a:r>
            <a:r>
              <a:rPr lang="en-US" altLang="zh-CN"/>
              <a:t>-</a:t>
            </a:r>
            <a:r>
              <a:rPr lang="zh-CN" altLang="en-US"/>
              <a:t>半乳糖</a:t>
            </a:r>
            <a:r>
              <a:rPr lang="en-US" altLang="zh-CN"/>
              <a:t>-</a:t>
            </a:r>
            <a:r>
              <a:rPr lang="zh-CN" altLang="en-US"/>
              <a:t>转移酶</a:t>
            </a:r>
            <a:endParaRPr lang="zh-CN" altLang="en-US"/>
          </a:p>
        </p:txBody>
      </p:sp>
      <p:sp>
        <p:nvSpPr>
          <p:cNvPr id="4" name="文本框 3"/>
          <p:cNvSpPr txBox="1"/>
          <p:nvPr/>
        </p:nvSpPr>
        <p:spPr>
          <a:xfrm>
            <a:off x="4648200" y="76200"/>
            <a:ext cx="2893060" cy="368300"/>
          </a:xfrm>
          <a:prstGeom prst="rect">
            <a:avLst/>
          </a:prstGeom>
          <a:noFill/>
        </p:spPr>
        <p:txBody>
          <a:bodyPr wrap="square" rtlCol="0">
            <a:spAutoFit/>
          </a:bodyPr>
          <a:p>
            <a:r>
              <a:rPr lang="zh-CN" altLang="en-US"/>
              <a:t>甘露糖苷酶，葡糖苷酶</a:t>
            </a:r>
            <a:endParaRPr lang="zh-CN" altLang="en-US"/>
          </a:p>
        </p:txBody>
      </p:sp>
      <p:cxnSp>
        <p:nvCxnSpPr>
          <p:cNvPr id="5" name="直接箭头连接符 4"/>
          <p:cNvCxnSpPr/>
          <p:nvPr/>
        </p:nvCxnSpPr>
        <p:spPr>
          <a:xfrm>
            <a:off x="5091430" y="487045"/>
            <a:ext cx="13970" cy="1570355"/>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5076056" y="691676"/>
          <a:ext cx="3076575" cy="4876800"/>
        </p:xfrm>
        <a:graphic>
          <a:graphicData uri="http://schemas.openxmlformats.org/presentationml/2006/ole">
            <mc:AlternateContent xmlns:mc="http://schemas.openxmlformats.org/markup-compatibility/2006">
              <mc:Choice xmlns:v="urn:schemas-microsoft-com:vml" Requires="v">
                <p:oleObj spid="_x0000_s11422" name="位图图像" r:id="rId1" imgW="2143125" imgH="3400425" progId="PBrush">
                  <p:embed/>
                </p:oleObj>
              </mc:Choice>
              <mc:Fallback>
                <p:oleObj name="位图图像" r:id="rId1" imgW="2143125" imgH="3400425" progId="PBrush">
                  <p:embed/>
                  <p:pic>
                    <p:nvPicPr>
                      <p:cNvPr id="0" name="图片 11421"/>
                      <p:cNvPicPr>
                        <a:picLocks noChangeAspect="1"/>
                      </p:cNvPicPr>
                      <p:nvPr/>
                    </p:nvPicPr>
                    <p:blipFill>
                      <a:blip r:embed="rId2">
                        <a:clrChange>
                          <a:clrFrom>
                            <a:srgbClr val="FFFFFF"/>
                          </a:clrFrom>
                          <a:clrTo>
                            <a:srgbClr val="FFFFFF">
                              <a:alpha val="0"/>
                            </a:srgbClr>
                          </a:clrTo>
                        </a:clrChange>
                      </a:blip>
                      <a:stretch>
                        <a:fillRect/>
                      </a:stretch>
                    </p:blipFill>
                    <p:spPr>
                      <a:xfrm>
                        <a:off x="5076056" y="691676"/>
                        <a:ext cx="3076575" cy="4876800"/>
                      </a:xfrm>
                      <a:prstGeom prst="rect">
                        <a:avLst/>
                      </a:prstGeom>
                      <a:noFill/>
                      <a:ln w="9525">
                        <a:noFill/>
                      </a:ln>
                    </p:spPr>
                  </p:pic>
                </p:oleObj>
              </mc:Fallback>
            </mc:AlternateContent>
          </a:graphicData>
        </a:graphic>
      </p:graphicFrame>
      <p:graphicFrame>
        <p:nvGraphicFramePr>
          <p:cNvPr id="172035" name="Object 3"/>
          <p:cNvGraphicFramePr>
            <a:graphicFrameLocks noChangeAspect="1"/>
          </p:cNvGraphicFramePr>
          <p:nvPr/>
        </p:nvGraphicFramePr>
        <p:xfrm>
          <a:off x="6011093" y="3130076"/>
          <a:ext cx="1439863" cy="1676400"/>
        </p:xfrm>
        <a:graphic>
          <a:graphicData uri="http://schemas.openxmlformats.org/presentationml/2006/ole">
            <mc:AlternateContent xmlns:mc="http://schemas.openxmlformats.org/markup-compatibility/2006">
              <mc:Choice xmlns:v="urn:schemas-microsoft-com:vml" Requires="v">
                <p:oleObj spid="_x0000_s11423" name="BMP 图象" r:id="rId3" imgW="1038225" imgH="1104900" progId="PBrush">
                  <p:embed/>
                </p:oleObj>
              </mc:Choice>
              <mc:Fallback>
                <p:oleObj name="BMP 图象" r:id="rId3" imgW="1038225" imgH="1104900" progId="PBrush">
                  <p:embed/>
                  <p:pic>
                    <p:nvPicPr>
                      <p:cNvPr id="0" name="图片 11422"/>
                      <p:cNvPicPr>
                        <a:picLocks noChangeAspect="1"/>
                      </p:cNvPicPr>
                      <p:nvPr/>
                    </p:nvPicPr>
                    <p:blipFill>
                      <a:blip r:embed="rId4">
                        <a:clrChange>
                          <a:clrFrom>
                            <a:srgbClr val="FFFFFF"/>
                          </a:clrFrom>
                          <a:clrTo>
                            <a:srgbClr val="FFFFFF">
                              <a:alpha val="0"/>
                            </a:srgbClr>
                          </a:clrTo>
                        </a:clrChange>
                      </a:blip>
                      <a:stretch>
                        <a:fillRect/>
                      </a:stretch>
                    </p:blipFill>
                    <p:spPr>
                      <a:xfrm>
                        <a:off x="6011093" y="3130076"/>
                        <a:ext cx="1439863" cy="1676400"/>
                      </a:xfrm>
                      <a:prstGeom prst="rect">
                        <a:avLst/>
                      </a:prstGeom>
                      <a:noFill/>
                      <a:ln w="9525">
                        <a:noFill/>
                      </a:ln>
                    </p:spPr>
                  </p:pic>
                </p:oleObj>
              </mc:Fallback>
            </mc:AlternateContent>
          </a:graphicData>
        </a:graphic>
      </p:graphicFrame>
      <p:graphicFrame>
        <p:nvGraphicFramePr>
          <p:cNvPr id="172036" name="Object 4"/>
          <p:cNvGraphicFramePr>
            <a:graphicFrameLocks noChangeAspect="1"/>
          </p:cNvGraphicFramePr>
          <p:nvPr/>
        </p:nvGraphicFramePr>
        <p:xfrm>
          <a:off x="5560241" y="1148876"/>
          <a:ext cx="2051050" cy="3657600"/>
        </p:xfrm>
        <a:graphic>
          <a:graphicData uri="http://schemas.openxmlformats.org/presentationml/2006/ole">
            <mc:AlternateContent xmlns:mc="http://schemas.openxmlformats.org/markup-compatibility/2006">
              <mc:Choice xmlns:v="urn:schemas-microsoft-com:vml" Requires="v">
                <p:oleObj spid="_x0000_s11424" name="BMP 图象" r:id="rId5" imgW="1466850" imgH="2524125" progId="PBrush">
                  <p:embed/>
                </p:oleObj>
              </mc:Choice>
              <mc:Fallback>
                <p:oleObj name="BMP 图象" r:id="rId5" imgW="1466850" imgH="2524125" progId="PBrush">
                  <p:embed/>
                  <p:pic>
                    <p:nvPicPr>
                      <p:cNvPr id="0" name="图片 11423"/>
                      <p:cNvPicPr>
                        <a:picLocks noChangeAspect="1"/>
                      </p:cNvPicPr>
                      <p:nvPr/>
                    </p:nvPicPr>
                    <p:blipFill>
                      <a:blip r:embed="rId6">
                        <a:clrChange>
                          <a:clrFrom>
                            <a:srgbClr val="FFFFFF"/>
                          </a:clrFrom>
                          <a:clrTo>
                            <a:srgbClr val="FFFFFF">
                              <a:alpha val="0"/>
                            </a:srgbClr>
                          </a:clrTo>
                        </a:clrChange>
                      </a:blip>
                      <a:stretch>
                        <a:fillRect/>
                      </a:stretch>
                    </p:blipFill>
                    <p:spPr>
                      <a:xfrm>
                        <a:off x="5560241" y="1148876"/>
                        <a:ext cx="2051050" cy="3657600"/>
                      </a:xfrm>
                      <a:prstGeom prst="rect">
                        <a:avLst/>
                      </a:prstGeom>
                      <a:noFill/>
                      <a:ln w="9525">
                        <a:noFill/>
                      </a:ln>
                    </p:spPr>
                  </p:pic>
                </p:oleObj>
              </mc:Fallback>
            </mc:AlternateContent>
          </a:graphicData>
        </a:graphic>
      </p:graphicFrame>
      <p:sp>
        <p:nvSpPr>
          <p:cNvPr id="172037" name="Oval 5"/>
          <p:cNvSpPr>
            <a:spLocks noChangeArrowheads="1"/>
          </p:cNvSpPr>
          <p:nvPr/>
        </p:nvSpPr>
        <p:spPr bwMode="auto">
          <a:xfrm>
            <a:off x="685800" y="1172210"/>
            <a:ext cx="152400" cy="152400"/>
          </a:xfrm>
          <a:prstGeom prst="ellipse">
            <a:avLst/>
          </a:prstGeom>
          <a:solidFill>
            <a:srgbClr val="FF0000"/>
          </a:solidFill>
          <a:ln w="9525">
            <a:solidFill>
              <a:srgbClr val="FF00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38" name="Line 6"/>
          <p:cNvSpPr>
            <a:spLocks noChangeShapeType="1"/>
          </p:cNvSpPr>
          <p:nvPr/>
        </p:nvSpPr>
        <p:spPr bwMode="auto">
          <a:xfrm>
            <a:off x="914400" y="1248410"/>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39" name="Text Box 7"/>
          <p:cNvSpPr txBox="1">
            <a:spLocks noChangeArrowheads="1"/>
          </p:cNvSpPr>
          <p:nvPr/>
        </p:nvSpPr>
        <p:spPr bwMode="auto">
          <a:xfrm>
            <a:off x="1371600" y="1080135"/>
            <a:ext cx="3886200"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标记甘露糖</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0" name="Oval 8"/>
          <p:cNvSpPr>
            <a:spLocks noChangeArrowheads="1"/>
          </p:cNvSpPr>
          <p:nvPr/>
        </p:nvSpPr>
        <p:spPr bwMode="auto">
          <a:xfrm>
            <a:off x="685800" y="1918335"/>
            <a:ext cx="152400" cy="152400"/>
          </a:xfrm>
          <a:prstGeom prst="ellipse">
            <a:avLst/>
          </a:prstGeom>
          <a:solidFill>
            <a:srgbClr val="33CC33"/>
          </a:solidFill>
          <a:ln w="9525">
            <a:solidFill>
              <a:srgbClr val="3366FF"/>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1" name="Line 9"/>
          <p:cNvSpPr>
            <a:spLocks noChangeShapeType="1"/>
          </p:cNvSpPr>
          <p:nvPr/>
        </p:nvSpPr>
        <p:spPr bwMode="auto">
          <a:xfrm>
            <a:off x="914400" y="1994535"/>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2" name="Text Box 10"/>
          <p:cNvSpPr txBox="1">
            <a:spLocks noChangeArrowheads="1"/>
          </p:cNvSpPr>
          <p:nvPr/>
        </p:nvSpPr>
        <p:spPr bwMode="auto">
          <a:xfrm>
            <a:off x="1143000" y="1765935"/>
            <a:ext cx="4941888"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标记半乳糖和唾液酸</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graphicFrame>
        <p:nvGraphicFramePr>
          <p:cNvPr id="172043" name="Object 11"/>
          <p:cNvGraphicFramePr>
            <a:graphicFrameLocks noChangeAspect="1"/>
          </p:cNvGraphicFramePr>
          <p:nvPr/>
        </p:nvGraphicFramePr>
        <p:xfrm>
          <a:off x="5553893" y="1817214"/>
          <a:ext cx="2057400" cy="1236662"/>
        </p:xfrm>
        <a:graphic>
          <a:graphicData uri="http://schemas.openxmlformats.org/presentationml/2006/ole">
            <mc:AlternateContent xmlns:mc="http://schemas.openxmlformats.org/markup-compatibility/2006">
              <mc:Choice xmlns:v="urn:schemas-microsoft-com:vml" Requires="v">
                <p:oleObj spid="_x0000_s11425" name="位图图像" r:id="rId7" imgW="1409700" imgH="847725" progId="PBrush">
                  <p:embed/>
                </p:oleObj>
              </mc:Choice>
              <mc:Fallback>
                <p:oleObj name="位图图像" r:id="rId7" imgW="1409700" imgH="847725" progId="PBrush">
                  <p:embed/>
                  <p:pic>
                    <p:nvPicPr>
                      <p:cNvPr id="0" name="图片 11424"/>
                      <p:cNvPicPr>
                        <a:picLocks noChangeAspect="1"/>
                      </p:cNvPicPr>
                      <p:nvPr/>
                    </p:nvPicPr>
                    <p:blipFill>
                      <a:blip r:embed="rId8">
                        <a:clrChange>
                          <a:clrFrom>
                            <a:srgbClr val="FFFFFF"/>
                          </a:clrFrom>
                          <a:clrTo>
                            <a:srgbClr val="FFFFFF">
                              <a:alpha val="0"/>
                            </a:srgbClr>
                          </a:clrTo>
                        </a:clrChange>
                      </a:blip>
                      <a:stretch>
                        <a:fillRect/>
                      </a:stretch>
                    </p:blipFill>
                    <p:spPr>
                      <a:xfrm>
                        <a:off x="5553893" y="1817214"/>
                        <a:ext cx="2057400" cy="1236662"/>
                      </a:xfrm>
                      <a:prstGeom prst="rect">
                        <a:avLst/>
                      </a:prstGeom>
                      <a:noFill/>
                      <a:ln w="9525">
                        <a:noFill/>
                      </a:ln>
                    </p:spPr>
                  </p:pic>
                </p:oleObj>
              </mc:Fallback>
            </mc:AlternateContent>
          </a:graphicData>
        </a:graphic>
      </p:graphicFrame>
      <p:sp>
        <p:nvSpPr>
          <p:cNvPr id="172044" name="Oval 12"/>
          <p:cNvSpPr>
            <a:spLocks noChangeArrowheads="1"/>
          </p:cNvSpPr>
          <p:nvPr/>
        </p:nvSpPr>
        <p:spPr bwMode="auto">
          <a:xfrm>
            <a:off x="685800" y="2756535"/>
            <a:ext cx="152400" cy="228600"/>
          </a:xfrm>
          <a:prstGeom prst="ellipse">
            <a:avLst/>
          </a:prstGeom>
          <a:solidFill>
            <a:srgbClr val="FF00FF"/>
          </a:solidFill>
          <a:ln w="9525">
            <a:solidFill>
              <a:srgbClr val="FF00FF"/>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5" name="Line 13"/>
          <p:cNvSpPr>
            <a:spLocks noChangeShapeType="1"/>
          </p:cNvSpPr>
          <p:nvPr/>
        </p:nvSpPr>
        <p:spPr bwMode="auto">
          <a:xfrm flipV="1">
            <a:off x="914400" y="2848610"/>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6" name="Text Box 14"/>
          <p:cNvSpPr txBox="1">
            <a:spLocks noChangeArrowheads="1"/>
          </p:cNvSpPr>
          <p:nvPr/>
        </p:nvSpPr>
        <p:spPr bwMode="auto">
          <a:xfrm>
            <a:off x="1143000" y="2604135"/>
            <a:ext cx="4941888"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标记</a:t>
            </a: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N-</a:t>
            </a:r>
            <a:r>
              <a:rPr lang="zh-CN" altLang="zh-CN" sz="2400">
                <a:solidFill>
                  <a:srgbClr val="000000"/>
                </a:solidFill>
                <a:latin typeface="黑体" panose="02010609060101010101" pitchFamily="49" charset="-122"/>
                <a:ea typeface="黑体" panose="02010609060101010101" pitchFamily="49" charset="-122"/>
                <a:cs typeface="微软雅黑" panose="020B0503020204020204" charset="-122"/>
              </a:rPr>
              <a:t>乙酰葡萄</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糖胺</a:t>
            </a: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399" name="Text Box 16"/>
          <p:cNvSpPr txBox="1">
            <a:spLocks noChangeArrowheads="1"/>
          </p:cNvSpPr>
          <p:nvPr/>
        </p:nvSpPr>
        <p:spPr bwMode="auto">
          <a:xfrm>
            <a:off x="685800" y="3546854"/>
            <a:ext cx="4304446" cy="2012859"/>
          </a:xfrm>
          <a:prstGeom prst="rect">
            <a:avLst/>
          </a:prstGeom>
          <a:noFill/>
          <a:ln w="9525">
            <a:noFill/>
            <a:miter lim="800000"/>
          </a:ln>
        </p:spPr>
        <p:txBody>
          <a:bodyPr wrap="square">
            <a:spAutoFit/>
          </a:bodyPr>
          <a:lstStyle/>
          <a:p>
            <a:pPr fontAlgn="base">
              <a:lnSpc>
                <a:spcPct val="13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说明甘露糖、 </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N-</a:t>
            </a:r>
            <a:r>
              <a:rPr lang="zh-CN"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乙酰葡萄</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糖胺位于寡糖链核心，存在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腔；而半乳糖与唾液酸位于位于寡糖链的远端，存在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中。</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dissolve">
                                      <p:cBhvr>
                                        <p:cTn id="7" dur="500"/>
                                        <p:tgtEl>
                                          <p:spTgt spid="1720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2037"/>
                                        </p:tgtEl>
                                        <p:attrNameLst>
                                          <p:attrName>style.visibility</p:attrName>
                                        </p:attrNameLst>
                                      </p:cBhvr>
                                      <p:to>
                                        <p:strVal val="visible"/>
                                      </p:to>
                                    </p:set>
                                    <p:animEffect transition="in" filter="box(out)">
                                      <p:cBhvr>
                                        <p:cTn id="12" dur="500"/>
                                        <p:tgtEl>
                                          <p:spTgt spid="172037"/>
                                        </p:tgtEl>
                                      </p:cBhvr>
                                    </p:animEffect>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172038"/>
                                        </p:tgtEl>
                                        <p:attrNameLst>
                                          <p:attrName>style.visibility</p:attrName>
                                        </p:attrNameLst>
                                      </p:cBhvr>
                                      <p:to>
                                        <p:strVal val="visible"/>
                                      </p:to>
                                    </p:set>
                                    <p:animEffect transition="in" filter="box(out)">
                                      <p:cBhvr>
                                        <p:cTn id="16" dur="500"/>
                                        <p:tgtEl>
                                          <p:spTgt spid="172038"/>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72039">
                                            <p:txEl>
                                              <p:pRg st="0" end="0"/>
                                            </p:txEl>
                                          </p:spTgt>
                                        </p:tgtEl>
                                        <p:attrNameLst>
                                          <p:attrName>style.visibility</p:attrName>
                                        </p:attrNameLst>
                                      </p:cBhvr>
                                      <p:to>
                                        <p:strVal val="visible"/>
                                      </p:to>
                                    </p:set>
                                    <p:animEffect transition="in" filter="wipe(up)">
                                      <p:cBhvr>
                                        <p:cTn id="20" dur="500"/>
                                        <p:tgtEl>
                                          <p:spTgt spid="17203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72035"/>
                                        </p:tgtEl>
                                        <p:attrNameLst>
                                          <p:attrName>style.visibility</p:attrName>
                                        </p:attrNameLst>
                                      </p:cBhvr>
                                      <p:to>
                                        <p:strVal val="visible"/>
                                      </p:to>
                                    </p:set>
                                    <p:animEffect transition="in" filter="dissolve">
                                      <p:cBhvr>
                                        <p:cTn id="25" dur="500"/>
                                        <p:tgtEl>
                                          <p:spTgt spid="17203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72040"/>
                                        </p:tgtEl>
                                        <p:attrNameLst>
                                          <p:attrName>style.visibility</p:attrName>
                                        </p:attrNameLst>
                                      </p:cBhvr>
                                      <p:to>
                                        <p:strVal val="visible"/>
                                      </p:to>
                                    </p:set>
                                    <p:animEffect transition="in" filter="box(out)">
                                      <p:cBhvr>
                                        <p:cTn id="30" dur="500"/>
                                        <p:tgtEl>
                                          <p:spTgt spid="17204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72041"/>
                                        </p:tgtEl>
                                        <p:attrNameLst>
                                          <p:attrName>style.visibility</p:attrName>
                                        </p:attrNameLst>
                                      </p:cBhvr>
                                      <p:to>
                                        <p:strVal val="visible"/>
                                      </p:to>
                                    </p:set>
                                    <p:animEffect transition="in" filter="wipe(left)">
                                      <p:cBhvr>
                                        <p:cTn id="34" dur="500"/>
                                        <p:tgtEl>
                                          <p:spTgt spid="172041"/>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172042">
                                            <p:txEl>
                                              <p:pRg st="0" end="0"/>
                                            </p:txEl>
                                          </p:spTgt>
                                        </p:tgtEl>
                                        <p:attrNameLst>
                                          <p:attrName>style.visibility</p:attrName>
                                        </p:attrNameLst>
                                      </p:cBhvr>
                                      <p:to>
                                        <p:strVal val="visible"/>
                                      </p:to>
                                    </p:set>
                                    <p:animEffect transition="in" filter="wipe(up)">
                                      <p:cBhvr>
                                        <p:cTn id="38" dur="500"/>
                                        <p:tgtEl>
                                          <p:spTgt spid="17204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72043"/>
                                        </p:tgtEl>
                                        <p:attrNameLst>
                                          <p:attrName>style.visibility</p:attrName>
                                        </p:attrNameLst>
                                      </p:cBhvr>
                                      <p:to>
                                        <p:strVal val="visible"/>
                                      </p:to>
                                    </p:set>
                                    <p:animEffect transition="in" filter="dissolve">
                                      <p:cBhvr>
                                        <p:cTn id="43" dur="500"/>
                                        <p:tgtEl>
                                          <p:spTgt spid="172043"/>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172044"/>
                                        </p:tgtEl>
                                        <p:attrNameLst>
                                          <p:attrName>style.visibility</p:attrName>
                                        </p:attrNameLst>
                                      </p:cBhvr>
                                      <p:to>
                                        <p:strVal val="visible"/>
                                      </p:to>
                                    </p:set>
                                    <p:animEffect transition="in" filter="box(out)">
                                      <p:cBhvr>
                                        <p:cTn id="48" dur="500"/>
                                        <p:tgtEl>
                                          <p:spTgt spid="172044"/>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72045"/>
                                        </p:tgtEl>
                                        <p:attrNameLst>
                                          <p:attrName>style.visibility</p:attrName>
                                        </p:attrNameLst>
                                      </p:cBhvr>
                                      <p:to>
                                        <p:strVal val="visible"/>
                                      </p:to>
                                    </p:set>
                                    <p:animEffect transition="in" filter="wipe(left)">
                                      <p:cBhvr>
                                        <p:cTn id="52" dur="500"/>
                                        <p:tgtEl>
                                          <p:spTgt spid="172045"/>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72046">
                                            <p:txEl>
                                              <p:pRg st="0" end="0"/>
                                            </p:txEl>
                                          </p:spTgt>
                                        </p:tgtEl>
                                        <p:attrNameLst>
                                          <p:attrName>style.visibility</p:attrName>
                                        </p:attrNameLst>
                                      </p:cBhvr>
                                      <p:to>
                                        <p:strVal val="visible"/>
                                      </p:to>
                                    </p:set>
                                    <p:animEffect transition="in" filter="wipe(up)">
                                      <p:cBhvr>
                                        <p:cTn id="56" dur="500"/>
                                        <p:tgtEl>
                                          <p:spTgt spid="172046">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2036"/>
                                        </p:tgtEl>
                                        <p:attrNameLst>
                                          <p:attrName>style.visibility</p:attrName>
                                        </p:attrNameLst>
                                      </p:cBhvr>
                                      <p:to>
                                        <p:strVal val="visible"/>
                                      </p:to>
                                    </p:set>
                                    <p:animEffect transition="in" filter="wipe(down)">
                                      <p:cBhvr>
                                        <p:cTn id="61"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bldLvl="0" animBg="1"/>
      <p:bldP spid="172038" grpId="0" bldLvl="0" animBg="1"/>
      <p:bldP spid="172039" grpId="0" advAuto="0" autoUpdateAnimBg="0" build="p"/>
      <p:bldP spid="172040" grpId="0" bldLvl="0" animBg="1"/>
      <p:bldP spid="172041" grpId="0" bldLvl="0" animBg="1"/>
      <p:bldP spid="172042" grpId="0" advAuto="0" autoUpdateAnimBg="0" build="p"/>
      <p:bldP spid="172044" grpId="0" bldLvl="0" animBg="1"/>
      <p:bldP spid="172045" grpId="0" bldLvl="0" animBg="1"/>
      <p:bldP spid="172046" grpId="0" advAuto="0" autoUpdateAnimBg="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Text Box 4"/>
          <p:cNvSpPr txBox="1">
            <a:spLocks noChangeArrowheads="1"/>
          </p:cNvSpPr>
          <p:nvPr/>
        </p:nvSpPr>
        <p:spPr bwMode="auto">
          <a:xfrm>
            <a:off x="899592" y="548680"/>
            <a:ext cx="7452320" cy="5115246"/>
          </a:xfrm>
          <a:prstGeom prst="rect">
            <a:avLst/>
          </a:prstGeom>
          <a:noFill/>
          <a:ln w="9525">
            <a:noFill/>
            <a:miter lim="800000"/>
          </a:ln>
        </p:spPr>
        <p:txBody>
          <a:bodyPr wrap="square">
            <a:spAutoFit/>
          </a:bodyPr>
          <a:lstStyle/>
          <a:p>
            <a:pPr fontAlgn="base">
              <a:lnSpc>
                <a:spcPct val="170000"/>
              </a:lnSpc>
              <a:spcBef>
                <a:spcPct val="0"/>
              </a:spcBef>
              <a:spcAft>
                <a:spcPct val="0"/>
              </a:spcAft>
            </a:pPr>
            <a:r>
              <a:rPr lang="en-US" altLang="zh-CN" sz="2400" dirty="0">
                <a:solidFill>
                  <a:srgbClr val="0066FF"/>
                </a:solidFill>
                <a:latin typeface="黑体" panose="02010609060101010101" pitchFamily="49" charset="-122"/>
                <a:ea typeface="黑体" panose="02010609060101010101" pitchFamily="49" charset="-122"/>
                <a:cs typeface="微软雅黑" panose="020B0503020204020204" charset="-122"/>
              </a:rPr>
              <a:t>     </a:t>
            </a:r>
            <a:r>
              <a:rPr lang="zh-CN" altLang="en-US" sz="2400" dirty="0">
                <a:solidFill>
                  <a:srgbClr val="0066FF"/>
                </a:solidFill>
                <a:latin typeface="黑体" panose="02010609060101010101" pitchFamily="49" charset="-122"/>
                <a:ea typeface="黑体" panose="02010609060101010101" pitchFamily="49" charset="-122"/>
                <a:cs typeface="微软雅黑" panose="020B0503020204020204" charset="-122"/>
              </a:rPr>
              <a:t>蛋白质糖基化的重要意义：   </a:t>
            </a:r>
            <a:endParaRPr lang="zh-CN" altLang="en-US" sz="2400" dirty="0">
              <a:solidFill>
                <a:srgbClr val="0066FF"/>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1</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）糖基化对蛋白质有</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保护作用</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，使其免受水解 </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酶的降解。</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2</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）糖基化具有</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运输信号</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的作用，可引导蛋白质</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包装成运输小泡，便于蛋白质靶向运输。</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）糖基化形成细胞膜表面的</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糖被</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，在细胞膜</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rPr>
              <a:t>的</a:t>
            </a:r>
            <a:r>
              <a:rPr lang="en-US" altLang="zh-CN" sz="2400" dirty="0" smtClean="0">
                <a:solidFill>
                  <a:srgbClr val="000000"/>
                </a:solidFill>
                <a:latin typeface="黑体" panose="02010609060101010101" pitchFamily="49" charset="-122"/>
                <a:ea typeface="黑体" panose="02010609060101010101" pitchFamily="49" charset="-122"/>
                <a:cs typeface="微软雅黑" panose="020B0503020204020204" charset="-122"/>
              </a:rPr>
              <a:t>  </a:t>
            </a:r>
            <a:endPar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保护、识别以及通讯联络等生命活动中发挥</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重要作用。</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wipe(up)">
                                      <p:cBhvr>
                                        <p:cTn id="7"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97864" y="414330"/>
            <a:ext cx="8604250" cy="504369"/>
          </a:xfrm>
          <a:prstGeom prst="rect">
            <a:avLst/>
          </a:prstGeom>
          <a:noFill/>
          <a:ln w="9525">
            <a:noFill/>
            <a:miter lim="800000"/>
          </a:ln>
        </p:spPr>
        <p:txBody>
          <a:bodyPr>
            <a:spAutoFit/>
          </a:bodyPr>
          <a:lstStyle/>
          <a:p>
            <a:pPr fontAlgn="base">
              <a:lnSpc>
                <a:spcPct val="130000"/>
              </a:lnSpc>
              <a:spcBef>
                <a:spcPct val="0"/>
              </a:spcBef>
              <a:spcAft>
                <a:spcPct val="0"/>
              </a:spcAft>
            </a:pPr>
            <a:r>
              <a:rPr sz="2400" dirty="0">
                <a:solidFill>
                  <a:srgbClr val="4B33FF"/>
                </a:solidFill>
                <a:latin typeface="黑体" panose="02010609060101010101" pitchFamily="49" charset="-122"/>
                <a:ea typeface="黑体" panose="02010609060101010101" pitchFamily="49" charset="-122"/>
                <a:cs typeface="微软雅黑" panose="020B0503020204020204" charset="-122"/>
              </a:rPr>
              <a:t>（</a:t>
            </a:r>
            <a:r>
              <a:rPr sz="2400" dirty="0" err="1">
                <a:solidFill>
                  <a:srgbClr val="4B33FF"/>
                </a:solidFill>
                <a:latin typeface="黑体" panose="02010609060101010101" pitchFamily="49" charset="-122"/>
                <a:ea typeface="黑体" panose="02010609060101010101" pitchFamily="49" charset="-122"/>
                <a:cs typeface="微软雅黑" panose="020B0503020204020204" charset="-122"/>
              </a:rPr>
              <a:t>三）蛋白质的水解</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p:txBody>
      </p:sp>
      <p:sp>
        <p:nvSpPr>
          <p:cNvPr id="174083" name="Text Box 3"/>
          <p:cNvSpPr txBox="1">
            <a:spLocks noChangeArrowheads="1"/>
          </p:cNvSpPr>
          <p:nvPr/>
        </p:nvSpPr>
        <p:spPr bwMode="auto">
          <a:xfrm>
            <a:off x="1197818" y="1497339"/>
            <a:ext cx="2300007" cy="1015663"/>
          </a:xfrm>
          <a:prstGeom prst="rect">
            <a:avLst/>
          </a:prstGeom>
          <a:noFill/>
          <a:ln w="9525">
            <a:noFill/>
            <a:miter lim="800000"/>
          </a:ln>
        </p:spPr>
        <p:txBody>
          <a:bodyPr wrap="square">
            <a:spAutoFit/>
          </a:bodyPr>
          <a:lstStyle/>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无活性的前体物质</a:t>
            </a:r>
            <a:endPar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（如胰岛素原）</a:t>
            </a:r>
            <a:endPar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rPr>
              <a:t>A-C-B</a:t>
            </a:r>
            <a:endPar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4084" name="Line 4"/>
          <p:cNvSpPr>
            <a:spLocks noChangeShapeType="1"/>
          </p:cNvSpPr>
          <p:nvPr/>
        </p:nvSpPr>
        <p:spPr bwMode="auto">
          <a:xfrm>
            <a:off x="3794356" y="2073755"/>
            <a:ext cx="1558925" cy="17463"/>
          </a:xfrm>
          <a:prstGeom prst="line">
            <a:avLst/>
          </a:prstGeom>
          <a:noFill/>
          <a:ln w="38100">
            <a:solidFill>
              <a:schemeClr val="tx1"/>
            </a:solidFill>
            <a:round/>
            <a:tailEnd type="triangle" w="med" len="med"/>
          </a:ln>
        </p:spPr>
        <p:txBody>
          <a:bodyPr wrap="none" anchor="ct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4085" name="Text Box 5"/>
          <p:cNvSpPr txBox="1">
            <a:spLocks noChangeArrowheads="1"/>
          </p:cNvSpPr>
          <p:nvPr/>
        </p:nvSpPr>
        <p:spPr bwMode="auto">
          <a:xfrm>
            <a:off x="3807776" y="1606390"/>
            <a:ext cx="1600200" cy="398780"/>
          </a:xfrm>
          <a:prstGeom prst="rect">
            <a:avLst/>
          </a:prstGeom>
          <a:noFill/>
          <a:ln w="9525">
            <a:noFill/>
            <a:miter lim="800000"/>
          </a:ln>
        </p:spPr>
        <p:txBody>
          <a:bodyPr>
            <a:spAutoFit/>
          </a:bodyPr>
          <a:lstStyle/>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加工改造</a:t>
            </a:r>
            <a:endPar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4086" name="Text Box 6"/>
          <p:cNvSpPr txBox="1">
            <a:spLocks noChangeArrowheads="1"/>
          </p:cNvSpPr>
          <p:nvPr/>
        </p:nvSpPr>
        <p:spPr bwMode="auto">
          <a:xfrm>
            <a:off x="5355561" y="1500231"/>
            <a:ext cx="3492500" cy="1015663"/>
          </a:xfrm>
          <a:prstGeom prst="rect">
            <a:avLst/>
          </a:prstGeom>
          <a:noFill/>
          <a:ln w="9525">
            <a:noFill/>
            <a:miter lim="800000"/>
          </a:ln>
        </p:spPr>
        <p:txBody>
          <a:bodyPr>
            <a:spAutoFit/>
          </a:bodyPr>
          <a:lstStyle/>
          <a:p>
            <a:pPr algn="ct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有生物活性的物</a:t>
            </a:r>
            <a:r>
              <a:rPr lang="zh-CN" altLang="en-US" sz="2000" dirty="0" smtClean="0">
                <a:solidFill>
                  <a:srgbClr val="000000"/>
                </a:solidFill>
                <a:latin typeface="黑体" panose="02010609060101010101" pitchFamily="49" charset="-122"/>
                <a:ea typeface="黑体" panose="02010609060101010101" pitchFamily="49" charset="-122"/>
                <a:cs typeface="微软雅黑" panose="020B0503020204020204" charset="-122"/>
              </a:rPr>
              <a:t>质</a:t>
            </a:r>
            <a:endParaRPr lang="en-US" altLang="zh-CN" sz="2000" dirty="0" smtClean="0">
              <a:solidFill>
                <a:srgbClr val="000000"/>
              </a:solidFill>
              <a:latin typeface="黑体" panose="02010609060101010101" pitchFamily="49" charset="-122"/>
              <a:ea typeface="黑体" panose="02010609060101010101" pitchFamily="49" charset="-122"/>
              <a:cs typeface="微软雅黑" panose="020B0503020204020204" charset="-122"/>
            </a:endParaRPr>
          </a:p>
          <a:p>
            <a:pPr algn="ctr" fontAlgn="base">
              <a:spcBef>
                <a:spcPct val="0"/>
              </a:spcBef>
              <a:spcAft>
                <a:spcPct val="0"/>
              </a:spcAft>
            </a:pPr>
            <a:r>
              <a:rPr lang="zh-CN" altLang="en-US" sz="2000" dirty="0" smtClean="0">
                <a:solidFill>
                  <a:srgbClr val="000000"/>
                </a:solidFill>
                <a:latin typeface="黑体" panose="02010609060101010101" pitchFamily="49" charset="-122"/>
                <a:ea typeface="黑体" panose="02010609060101010101" pitchFamily="49" charset="-122"/>
                <a:cs typeface="微软雅黑" panose="020B0503020204020204" charset="-122"/>
              </a:rPr>
              <a:t>（</a:t>
            </a: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胰岛素）</a:t>
            </a:r>
            <a:endPar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algn="ctr" fontAlgn="base">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rPr>
              <a:t>A-B</a:t>
            </a:r>
            <a:endPar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grpSp>
        <p:nvGrpSpPr>
          <p:cNvPr id="2" name="Group 28"/>
          <p:cNvGrpSpPr/>
          <p:nvPr/>
        </p:nvGrpSpPr>
        <p:grpSpPr>
          <a:xfrm>
            <a:off x="912337" y="3235325"/>
            <a:ext cx="2514798" cy="2552700"/>
            <a:chOff x="249" y="1344"/>
            <a:chExt cx="2352" cy="2313"/>
          </a:xfrm>
        </p:grpSpPr>
        <p:sp>
          <p:nvSpPr>
            <p:cNvPr id="37908" name="Freeform 4"/>
            <p:cNvSpPr/>
            <p:nvPr/>
          </p:nvSpPr>
          <p:spPr>
            <a:xfrm>
              <a:off x="288" y="1797"/>
              <a:ext cx="1617" cy="1083"/>
            </a:xfrm>
            <a:custGeom>
              <a:avLst/>
              <a:gdLst>
                <a:gd name="txL" fmla="*/ 0 w 1129"/>
                <a:gd name="txT" fmla="*/ 0 h 916"/>
                <a:gd name="txR" fmla="*/ 1129 w 1129"/>
                <a:gd name="txB" fmla="*/ 916 h 916"/>
              </a:gdLst>
              <a:ahLst/>
              <a:cxnLst>
                <a:cxn ang="0">
                  <a:pos x="4575" y="1063"/>
                </a:cxn>
                <a:cxn ang="0">
                  <a:pos x="3962" y="1271"/>
                </a:cxn>
                <a:cxn ang="0">
                  <a:pos x="3346" y="1331"/>
                </a:cxn>
                <a:cxn ang="0">
                  <a:pos x="408" y="1153"/>
                </a:cxn>
                <a:cxn ang="0">
                  <a:pos x="182" y="945"/>
                </a:cxn>
                <a:cxn ang="0">
                  <a:pos x="261" y="680"/>
                </a:cxn>
                <a:cxn ang="0">
                  <a:pos x="488" y="560"/>
                </a:cxn>
                <a:cxn ang="0">
                  <a:pos x="1258" y="117"/>
                </a:cxn>
                <a:cxn ang="0">
                  <a:pos x="1490" y="87"/>
                </a:cxn>
                <a:cxn ang="0">
                  <a:pos x="2647" y="0"/>
                </a:cxn>
                <a:cxn ang="0">
                  <a:pos x="4575" y="87"/>
                </a:cxn>
                <a:cxn ang="0">
                  <a:pos x="5117" y="175"/>
                </a:cxn>
                <a:cxn ang="0">
                  <a:pos x="5580" y="297"/>
                </a:cxn>
                <a:cxn ang="0">
                  <a:pos x="5812" y="354"/>
                </a:cxn>
                <a:cxn ang="0">
                  <a:pos x="6355" y="769"/>
                </a:cxn>
                <a:cxn ang="0">
                  <a:pos x="6660" y="1241"/>
                </a:cxn>
                <a:cxn ang="0">
                  <a:pos x="6660" y="1685"/>
                </a:cxn>
                <a:cxn ang="0">
                  <a:pos x="6502" y="1776"/>
                </a:cxn>
                <a:cxn ang="0">
                  <a:pos x="3962" y="2100"/>
                </a:cxn>
                <a:cxn ang="0">
                  <a:pos x="1258" y="1979"/>
                </a:cxn>
                <a:cxn ang="0">
                  <a:pos x="332" y="1802"/>
                </a:cxn>
                <a:cxn ang="0">
                  <a:pos x="27" y="1746"/>
                </a:cxn>
              </a:cxnLst>
              <a:rect l="txL" t="txT" r="txR" b="txB"/>
              <a:pathLst>
                <a:path w="1129" h="916">
                  <a:moveTo>
                    <a:pt x="759" y="460"/>
                  </a:moveTo>
                  <a:cubicBezTo>
                    <a:pt x="719" y="487"/>
                    <a:pt x="697" y="535"/>
                    <a:pt x="657" y="550"/>
                  </a:cubicBezTo>
                  <a:cubicBezTo>
                    <a:pt x="624" y="562"/>
                    <a:pt x="555" y="576"/>
                    <a:pt x="555" y="576"/>
                  </a:cubicBezTo>
                  <a:cubicBezTo>
                    <a:pt x="398" y="569"/>
                    <a:pt x="209" y="589"/>
                    <a:pt x="68" y="499"/>
                  </a:cubicBezTo>
                  <a:cubicBezTo>
                    <a:pt x="63" y="489"/>
                    <a:pt x="30" y="427"/>
                    <a:pt x="30" y="409"/>
                  </a:cubicBezTo>
                  <a:cubicBezTo>
                    <a:pt x="30" y="370"/>
                    <a:pt x="32" y="331"/>
                    <a:pt x="43" y="294"/>
                  </a:cubicBezTo>
                  <a:cubicBezTo>
                    <a:pt x="49" y="274"/>
                    <a:pt x="69" y="260"/>
                    <a:pt x="81" y="243"/>
                  </a:cubicBezTo>
                  <a:cubicBezTo>
                    <a:pt x="125" y="180"/>
                    <a:pt x="166" y="114"/>
                    <a:pt x="209" y="51"/>
                  </a:cubicBezTo>
                  <a:cubicBezTo>
                    <a:pt x="217" y="40"/>
                    <a:pt x="234" y="41"/>
                    <a:pt x="247" y="38"/>
                  </a:cubicBezTo>
                  <a:cubicBezTo>
                    <a:pt x="312" y="22"/>
                    <a:pt x="373" y="9"/>
                    <a:pt x="439" y="0"/>
                  </a:cubicBezTo>
                  <a:cubicBezTo>
                    <a:pt x="536" y="6"/>
                    <a:pt x="661" y="1"/>
                    <a:pt x="759" y="38"/>
                  </a:cubicBezTo>
                  <a:cubicBezTo>
                    <a:pt x="946" y="109"/>
                    <a:pt x="708" y="31"/>
                    <a:pt x="849" y="76"/>
                  </a:cubicBezTo>
                  <a:cubicBezTo>
                    <a:pt x="875" y="93"/>
                    <a:pt x="900" y="111"/>
                    <a:pt x="926" y="128"/>
                  </a:cubicBezTo>
                  <a:cubicBezTo>
                    <a:pt x="939" y="136"/>
                    <a:pt x="964" y="153"/>
                    <a:pt x="964" y="153"/>
                  </a:cubicBezTo>
                  <a:cubicBezTo>
                    <a:pt x="1003" y="211"/>
                    <a:pt x="1016" y="276"/>
                    <a:pt x="1054" y="332"/>
                  </a:cubicBezTo>
                  <a:cubicBezTo>
                    <a:pt x="1071" y="401"/>
                    <a:pt x="1082" y="470"/>
                    <a:pt x="1105" y="537"/>
                  </a:cubicBezTo>
                  <a:cubicBezTo>
                    <a:pt x="1117" y="620"/>
                    <a:pt x="1129" y="644"/>
                    <a:pt x="1105" y="729"/>
                  </a:cubicBezTo>
                  <a:cubicBezTo>
                    <a:pt x="1101" y="744"/>
                    <a:pt x="1089" y="756"/>
                    <a:pt x="1079" y="768"/>
                  </a:cubicBezTo>
                  <a:cubicBezTo>
                    <a:pt x="948" y="916"/>
                    <a:pt x="857" y="892"/>
                    <a:pt x="657" y="908"/>
                  </a:cubicBezTo>
                  <a:cubicBezTo>
                    <a:pt x="502" y="901"/>
                    <a:pt x="357" y="900"/>
                    <a:pt x="209" y="857"/>
                  </a:cubicBezTo>
                  <a:cubicBezTo>
                    <a:pt x="155" y="841"/>
                    <a:pt x="106" y="805"/>
                    <a:pt x="55" y="780"/>
                  </a:cubicBezTo>
                  <a:cubicBezTo>
                    <a:pt x="0" y="753"/>
                    <a:pt x="36" y="755"/>
                    <a:pt x="4" y="755"/>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909" name="Text Box 5"/>
            <p:cNvSpPr txBox="1"/>
            <p:nvPr/>
          </p:nvSpPr>
          <p:spPr>
            <a:xfrm>
              <a:off x="753" y="2032"/>
              <a:ext cx="284"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A</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910" name="Text Box 6"/>
            <p:cNvSpPr txBox="1"/>
            <p:nvPr/>
          </p:nvSpPr>
          <p:spPr>
            <a:xfrm>
              <a:off x="849" y="2496"/>
              <a:ext cx="268"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B</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911" name="Line 7"/>
            <p:cNvSpPr/>
            <p:nvPr/>
          </p:nvSpPr>
          <p:spPr>
            <a:xfrm flipH="1">
              <a:off x="465" y="2478"/>
              <a:ext cx="102" cy="210"/>
            </a:xfrm>
            <a:prstGeom prst="line">
              <a:avLst/>
            </a:prstGeom>
            <a:ln w="38100" cap="sq" cmpd="sng">
              <a:solidFill>
                <a:srgbClr val="CC0000"/>
              </a:solidFill>
              <a:prstDash val="solid"/>
              <a:headEnd type="none" w="sm" len="sm"/>
              <a:tailEnd type="none" w="sm" len="sm"/>
            </a:ln>
          </p:spPr>
        </p:sp>
        <p:sp>
          <p:nvSpPr>
            <p:cNvPr id="37912" name="Line 8"/>
            <p:cNvSpPr/>
            <p:nvPr/>
          </p:nvSpPr>
          <p:spPr>
            <a:xfrm>
              <a:off x="1247" y="2478"/>
              <a:ext cx="226" cy="306"/>
            </a:xfrm>
            <a:prstGeom prst="line">
              <a:avLst/>
            </a:prstGeom>
            <a:ln w="38100" cap="sq" cmpd="sng">
              <a:solidFill>
                <a:srgbClr val="CC0000"/>
              </a:solidFill>
              <a:prstDash val="solid"/>
              <a:headEnd type="none" w="sm" len="sm"/>
              <a:tailEnd type="none" w="sm" len="sm"/>
            </a:ln>
          </p:spPr>
        </p:sp>
        <p:sp>
          <p:nvSpPr>
            <p:cNvPr id="37913" name="Text Box 11"/>
            <p:cNvSpPr txBox="1"/>
            <p:nvPr/>
          </p:nvSpPr>
          <p:spPr>
            <a:xfrm>
              <a:off x="1066" y="1389"/>
              <a:ext cx="266"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C</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914" name="Text Box 12"/>
            <p:cNvSpPr txBox="1"/>
            <p:nvPr/>
          </p:nvSpPr>
          <p:spPr>
            <a:xfrm>
              <a:off x="431" y="3067"/>
              <a:ext cx="1508" cy="363"/>
            </a:xfrm>
            <a:prstGeom prst="rect">
              <a:avLst/>
            </a:prstGeom>
            <a:noFill/>
            <a:ln w="12700">
              <a:noFill/>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胰岛素原</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915" name="Freeform 25"/>
            <p:cNvSpPr/>
            <p:nvPr/>
          </p:nvSpPr>
          <p:spPr>
            <a:xfrm>
              <a:off x="249" y="1344"/>
              <a:ext cx="2352" cy="2313"/>
            </a:xfrm>
            <a:custGeom>
              <a:avLst/>
              <a:gdLst>
                <a:gd name="txL" fmla="*/ 0 w 2352"/>
                <a:gd name="txT" fmla="*/ 0 h 3188"/>
                <a:gd name="txR" fmla="*/ 2352 w 2352"/>
                <a:gd name="txB" fmla="*/ 3188 h 3188"/>
              </a:gdLst>
              <a:ahLst/>
              <a:cxnLst>
                <a:cxn ang="0">
                  <a:pos x="0" y="86"/>
                </a:cxn>
                <a:cxn ang="0">
                  <a:pos x="154" y="98"/>
                </a:cxn>
                <a:cxn ang="0">
                  <a:pos x="192" y="101"/>
                </a:cxn>
                <a:cxn ang="0">
                  <a:pos x="231" y="104"/>
                </a:cxn>
                <a:cxn ang="0">
                  <a:pos x="512" y="95"/>
                </a:cxn>
                <a:cxn ang="0">
                  <a:pos x="640" y="72"/>
                </a:cxn>
                <a:cxn ang="0">
                  <a:pos x="858" y="47"/>
                </a:cxn>
                <a:cxn ang="0">
                  <a:pos x="999" y="24"/>
                </a:cxn>
                <a:cxn ang="0">
                  <a:pos x="1357" y="1"/>
                </a:cxn>
                <a:cxn ang="0">
                  <a:pos x="1626" y="8"/>
                </a:cxn>
                <a:cxn ang="0">
                  <a:pos x="1882" y="47"/>
                </a:cxn>
                <a:cxn ang="0">
                  <a:pos x="1946" y="75"/>
                </a:cxn>
                <a:cxn ang="0">
                  <a:pos x="2074" y="108"/>
                </a:cxn>
                <a:cxn ang="0">
                  <a:pos x="2125" y="129"/>
                </a:cxn>
                <a:cxn ang="0">
                  <a:pos x="2215" y="186"/>
                </a:cxn>
                <a:cxn ang="0">
                  <a:pos x="2279" y="240"/>
                </a:cxn>
                <a:cxn ang="0">
                  <a:pos x="2317" y="296"/>
                </a:cxn>
                <a:cxn ang="0">
                  <a:pos x="2215" y="435"/>
                </a:cxn>
                <a:cxn ang="0">
                  <a:pos x="2164" y="466"/>
                </a:cxn>
                <a:cxn ang="0">
                  <a:pos x="2151" y="474"/>
                </a:cxn>
                <a:cxn ang="0">
                  <a:pos x="2138" y="482"/>
                </a:cxn>
                <a:cxn ang="0">
                  <a:pos x="1972" y="541"/>
                </a:cxn>
                <a:cxn ang="0">
                  <a:pos x="1856" y="572"/>
                </a:cxn>
                <a:cxn ang="0">
                  <a:pos x="1767" y="582"/>
                </a:cxn>
                <a:cxn ang="0">
                  <a:pos x="1690" y="592"/>
                </a:cxn>
                <a:cxn ang="0">
                  <a:pos x="1652" y="597"/>
                </a:cxn>
                <a:cxn ang="0">
                  <a:pos x="1383" y="623"/>
                </a:cxn>
                <a:cxn ang="0">
                  <a:pos x="1178" y="638"/>
                </a:cxn>
                <a:cxn ang="0">
                  <a:pos x="525" y="625"/>
                </a:cxn>
                <a:cxn ang="0">
                  <a:pos x="269" y="597"/>
                </a:cxn>
                <a:cxn ang="0">
                  <a:pos x="205" y="582"/>
                </a:cxn>
                <a:cxn ang="0">
                  <a:pos x="154" y="567"/>
                </a:cxn>
                <a:cxn ang="0">
                  <a:pos x="116" y="551"/>
                </a:cxn>
                <a:cxn ang="0">
                  <a:pos x="90" y="530"/>
                </a:cxn>
                <a:cxn ang="0">
                  <a:pos x="77" y="522"/>
                </a:cxn>
                <a:cxn ang="0">
                  <a:pos x="52" y="515"/>
                </a:cxn>
              </a:cxnLst>
              <a:rect l="txL" t="txT" r="txR" b="txB"/>
              <a:pathLst>
                <a:path w="2352" h="3188">
                  <a:moveTo>
                    <a:pt x="0" y="424"/>
                  </a:moveTo>
                  <a:cubicBezTo>
                    <a:pt x="48" y="456"/>
                    <a:pt x="100" y="469"/>
                    <a:pt x="154" y="488"/>
                  </a:cubicBezTo>
                  <a:cubicBezTo>
                    <a:pt x="167" y="492"/>
                    <a:pt x="179" y="497"/>
                    <a:pt x="192" y="501"/>
                  </a:cubicBezTo>
                  <a:cubicBezTo>
                    <a:pt x="205" y="505"/>
                    <a:pt x="231" y="514"/>
                    <a:pt x="231" y="514"/>
                  </a:cubicBezTo>
                  <a:cubicBezTo>
                    <a:pt x="325" y="502"/>
                    <a:pt x="419" y="494"/>
                    <a:pt x="512" y="475"/>
                  </a:cubicBezTo>
                  <a:cubicBezTo>
                    <a:pt x="548" y="439"/>
                    <a:pt x="593" y="387"/>
                    <a:pt x="640" y="360"/>
                  </a:cubicBezTo>
                  <a:cubicBezTo>
                    <a:pt x="717" y="317"/>
                    <a:pt x="793" y="297"/>
                    <a:pt x="858" y="232"/>
                  </a:cubicBezTo>
                  <a:cubicBezTo>
                    <a:pt x="881" y="166"/>
                    <a:pt x="937" y="138"/>
                    <a:pt x="999" y="117"/>
                  </a:cubicBezTo>
                  <a:cubicBezTo>
                    <a:pt x="1133" y="28"/>
                    <a:pt x="1191" y="22"/>
                    <a:pt x="1357" y="2"/>
                  </a:cubicBezTo>
                  <a:cubicBezTo>
                    <a:pt x="1447" y="12"/>
                    <a:pt x="1545" y="0"/>
                    <a:pt x="1626" y="40"/>
                  </a:cubicBezTo>
                  <a:cubicBezTo>
                    <a:pt x="1693" y="73"/>
                    <a:pt x="1836" y="171"/>
                    <a:pt x="1882" y="232"/>
                  </a:cubicBezTo>
                  <a:cubicBezTo>
                    <a:pt x="1912" y="272"/>
                    <a:pt x="1922" y="329"/>
                    <a:pt x="1946" y="373"/>
                  </a:cubicBezTo>
                  <a:cubicBezTo>
                    <a:pt x="1982" y="438"/>
                    <a:pt x="2022" y="487"/>
                    <a:pt x="2074" y="539"/>
                  </a:cubicBezTo>
                  <a:cubicBezTo>
                    <a:pt x="2110" y="648"/>
                    <a:pt x="2052" y="483"/>
                    <a:pt x="2125" y="642"/>
                  </a:cubicBezTo>
                  <a:cubicBezTo>
                    <a:pt x="2166" y="731"/>
                    <a:pt x="2184" y="831"/>
                    <a:pt x="2215" y="923"/>
                  </a:cubicBezTo>
                  <a:cubicBezTo>
                    <a:pt x="2230" y="1009"/>
                    <a:pt x="2251" y="1109"/>
                    <a:pt x="2279" y="1192"/>
                  </a:cubicBezTo>
                  <a:cubicBezTo>
                    <a:pt x="2310" y="1396"/>
                    <a:pt x="2298" y="1302"/>
                    <a:pt x="2317" y="1474"/>
                  </a:cubicBezTo>
                  <a:cubicBezTo>
                    <a:pt x="2311" y="1673"/>
                    <a:pt x="2352" y="1981"/>
                    <a:pt x="2215" y="2165"/>
                  </a:cubicBezTo>
                  <a:cubicBezTo>
                    <a:pt x="2198" y="2216"/>
                    <a:pt x="2181" y="2267"/>
                    <a:pt x="2164" y="2318"/>
                  </a:cubicBezTo>
                  <a:cubicBezTo>
                    <a:pt x="2160" y="2331"/>
                    <a:pt x="2155" y="2344"/>
                    <a:pt x="2151" y="2357"/>
                  </a:cubicBezTo>
                  <a:cubicBezTo>
                    <a:pt x="2147" y="2370"/>
                    <a:pt x="2138" y="2395"/>
                    <a:pt x="2138" y="2395"/>
                  </a:cubicBezTo>
                  <a:cubicBezTo>
                    <a:pt x="2118" y="2516"/>
                    <a:pt x="2077" y="2618"/>
                    <a:pt x="1972" y="2690"/>
                  </a:cubicBezTo>
                  <a:cubicBezTo>
                    <a:pt x="1936" y="2743"/>
                    <a:pt x="1906" y="2801"/>
                    <a:pt x="1856" y="2843"/>
                  </a:cubicBezTo>
                  <a:cubicBezTo>
                    <a:pt x="1811" y="2880"/>
                    <a:pt x="1821" y="2862"/>
                    <a:pt x="1767" y="2894"/>
                  </a:cubicBezTo>
                  <a:cubicBezTo>
                    <a:pt x="1740" y="2910"/>
                    <a:pt x="1716" y="2929"/>
                    <a:pt x="1690" y="2946"/>
                  </a:cubicBezTo>
                  <a:cubicBezTo>
                    <a:pt x="1677" y="2954"/>
                    <a:pt x="1652" y="2971"/>
                    <a:pt x="1652" y="2971"/>
                  </a:cubicBezTo>
                  <a:cubicBezTo>
                    <a:pt x="1590" y="3063"/>
                    <a:pt x="1478" y="3057"/>
                    <a:pt x="1383" y="3099"/>
                  </a:cubicBezTo>
                  <a:cubicBezTo>
                    <a:pt x="1307" y="3132"/>
                    <a:pt x="1262" y="3162"/>
                    <a:pt x="1178" y="3176"/>
                  </a:cubicBezTo>
                  <a:cubicBezTo>
                    <a:pt x="892" y="3168"/>
                    <a:pt x="754" y="3188"/>
                    <a:pt x="525" y="3112"/>
                  </a:cubicBezTo>
                  <a:cubicBezTo>
                    <a:pt x="449" y="3036"/>
                    <a:pt x="353" y="3027"/>
                    <a:pt x="269" y="2971"/>
                  </a:cubicBezTo>
                  <a:cubicBezTo>
                    <a:pt x="187" y="2846"/>
                    <a:pt x="312" y="3030"/>
                    <a:pt x="205" y="2894"/>
                  </a:cubicBezTo>
                  <a:cubicBezTo>
                    <a:pt x="186" y="2870"/>
                    <a:pt x="154" y="2818"/>
                    <a:pt x="154" y="2818"/>
                  </a:cubicBezTo>
                  <a:cubicBezTo>
                    <a:pt x="121" y="2719"/>
                    <a:pt x="165" y="2841"/>
                    <a:pt x="116" y="2741"/>
                  </a:cubicBezTo>
                  <a:cubicBezTo>
                    <a:pt x="101" y="2711"/>
                    <a:pt x="98" y="2669"/>
                    <a:pt x="90" y="2638"/>
                  </a:cubicBezTo>
                  <a:cubicBezTo>
                    <a:pt x="87" y="2625"/>
                    <a:pt x="83" y="2612"/>
                    <a:pt x="77" y="2600"/>
                  </a:cubicBezTo>
                  <a:cubicBezTo>
                    <a:pt x="70" y="2586"/>
                    <a:pt x="52" y="2562"/>
                    <a:pt x="52" y="2562"/>
                  </a:cubicBezTo>
                </a:path>
              </a:pathLst>
            </a:custGeom>
            <a:noFill/>
            <a:ln w="57150" cap="rnd" cmpd="sng">
              <a:solidFill>
                <a:schemeClr val="tx1">
                  <a:alpha val="100000"/>
                </a:schemeClr>
              </a:solidFill>
              <a:prstDash val="sysDot"/>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grpSp>
      <p:grpSp>
        <p:nvGrpSpPr>
          <p:cNvPr id="3" name="Group 30"/>
          <p:cNvGrpSpPr/>
          <p:nvPr/>
        </p:nvGrpSpPr>
        <p:grpSpPr>
          <a:xfrm>
            <a:off x="3594925" y="2836545"/>
            <a:ext cx="5270114" cy="3417299"/>
            <a:chOff x="1487" y="1117"/>
            <a:chExt cx="4361" cy="2722"/>
          </a:xfrm>
        </p:grpSpPr>
        <p:sp>
          <p:nvSpPr>
            <p:cNvPr id="37894" name="Freeform 14"/>
            <p:cNvSpPr/>
            <p:nvPr/>
          </p:nvSpPr>
          <p:spPr>
            <a:xfrm>
              <a:off x="3366" y="2629"/>
              <a:ext cx="1584" cy="272"/>
            </a:xfrm>
            <a:custGeom>
              <a:avLst/>
              <a:gdLst>
                <a:gd name="txL" fmla="*/ 0 w 1037"/>
                <a:gd name="txT" fmla="*/ 0 h 128"/>
                <a:gd name="txR" fmla="*/ 1037 w 1037"/>
                <a:gd name="txB" fmla="*/ 128 h 128"/>
              </a:gdLst>
              <a:ahLst/>
              <a:cxnLst>
                <a:cxn ang="0">
                  <a:pos x="0" y="0"/>
                </a:cxn>
                <a:cxn ang="0">
                  <a:pos x="959" y="2773"/>
                </a:cxn>
                <a:cxn ang="0">
                  <a:pos x="1596" y="3897"/>
                </a:cxn>
                <a:cxn ang="0">
                  <a:pos x="2021" y="4463"/>
                </a:cxn>
                <a:cxn ang="0">
                  <a:pos x="2662" y="5546"/>
                </a:cxn>
                <a:cxn ang="0">
                  <a:pos x="7139" y="4463"/>
                </a:cxn>
                <a:cxn ang="0">
                  <a:pos x="8626" y="565"/>
                </a:cxn>
              </a:cxnLst>
              <a:rect l="txL" t="txT" r="txR" b="txB"/>
              <a:pathLst>
                <a:path w="1037" h="128">
                  <a:moveTo>
                    <a:pt x="0" y="0"/>
                  </a:moveTo>
                  <a:cubicBezTo>
                    <a:pt x="67" y="23"/>
                    <a:pt x="27" y="6"/>
                    <a:pt x="115" y="64"/>
                  </a:cubicBezTo>
                  <a:cubicBezTo>
                    <a:pt x="138" y="79"/>
                    <a:pt x="166" y="81"/>
                    <a:pt x="192" y="90"/>
                  </a:cubicBezTo>
                  <a:cubicBezTo>
                    <a:pt x="209" y="96"/>
                    <a:pt x="226" y="98"/>
                    <a:pt x="243" y="103"/>
                  </a:cubicBezTo>
                  <a:cubicBezTo>
                    <a:pt x="269" y="111"/>
                    <a:pt x="320" y="128"/>
                    <a:pt x="320" y="128"/>
                  </a:cubicBezTo>
                  <a:cubicBezTo>
                    <a:pt x="410" y="125"/>
                    <a:pt x="729" y="118"/>
                    <a:pt x="858" y="103"/>
                  </a:cubicBezTo>
                  <a:cubicBezTo>
                    <a:pt x="929" y="95"/>
                    <a:pt x="967" y="13"/>
                    <a:pt x="1037" y="13"/>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grpSp>
          <p:nvGrpSpPr>
            <p:cNvPr id="37895" name="Group 29"/>
            <p:cNvGrpSpPr/>
            <p:nvPr/>
          </p:nvGrpSpPr>
          <p:grpSpPr>
            <a:xfrm>
              <a:off x="1487" y="1117"/>
              <a:ext cx="4361" cy="2722"/>
              <a:chOff x="1487" y="1117"/>
              <a:chExt cx="4361" cy="2722"/>
            </a:xfrm>
          </p:grpSpPr>
          <p:sp>
            <p:nvSpPr>
              <p:cNvPr id="37896" name="Freeform 13"/>
              <p:cNvSpPr/>
              <p:nvPr/>
            </p:nvSpPr>
            <p:spPr>
              <a:xfrm>
                <a:off x="3606" y="2341"/>
                <a:ext cx="1037" cy="128"/>
              </a:xfrm>
              <a:custGeom>
                <a:avLst/>
                <a:gdLst>
                  <a:gd name="txL" fmla="*/ 0 w 1037"/>
                  <a:gd name="txT" fmla="*/ 0 h 128"/>
                  <a:gd name="txR" fmla="*/ 1037 w 1037"/>
                  <a:gd name="txB" fmla="*/ 128 h 128"/>
                </a:gdLst>
                <a:ahLst/>
                <a:cxnLst>
                  <a:cxn ang="0">
                    <a:pos x="0" y="0"/>
                  </a:cxn>
                  <a:cxn ang="0">
                    <a:pos x="115" y="64"/>
                  </a:cxn>
                  <a:cxn ang="0">
                    <a:pos x="192" y="90"/>
                  </a:cxn>
                  <a:cxn ang="0">
                    <a:pos x="243" y="103"/>
                  </a:cxn>
                  <a:cxn ang="0">
                    <a:pos x="320" y="128"/>
                  </a:cxn>
                  <a:cxn ang="0">
                    <a:pos x="858" y="103"/>
                  </a:cxn>
                  <a:cxn ang="0">
                    <a:pos x="1037" y="13"/>
                  </a:cxn>
                </a:cxnLst>
                <a:rect l="txL" t="txT" r="txR" b="txB"/>
                <a:pathLst>
                  <a:path w="1037" h="128">
                    <a:moveTo>
                      <a:pt x="0" y="0"/>
                    </a:moveTo>
                    <a:cubicBezTo>
                      <a:pt x="67" y="23"/>
                      <a:pt x="27" y="6"/>
                      <a:pt x="115" y="64"/>
                    </a:cubicBezTo>
                    <a:cubicBezTo>
                      <a:pt x="138" y="79"/>
                      <a:pt x="166" y="81"/>
                      <a:pt x="192" y="90"/>
                    </a:cubicBezTo>
                    <a:cubicBezTo>
                      <a:pt x="209" y="96"/>
                      <a:pt x="226" y="98"/>
                      <a:pt x="243" y="103"/>
                    </a:cubicBezTo>
                    <a:cubicBezTo>
                      <a:pt x="269" y="111"/>
                      <a:pt x="320" y="128"/>
                      <a:pt x="320" y="128"/>
                    </a:cubicBezTo>
                    <a:cubicBezTo>
                      <a:pt x="410" y="125"/>
                      <a:pt x="729" y="118"/>
                      <a:pt x="858" y="103"/>
                    </a:cubicBezTo>
                    <a:cubicBezTo>
                      <a:pt x="929" y="95"/>
                      <a:pt x="967" y="13"/>
                      <a:pt x="1037" y="13"/>
                    </a:cubicBezTo>
                  </a:path>
                </a:pathLst>
              </a:custGeom>
              <a:noFill/>
              <a:ln w="5715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897" name="Text Box 15"/>
              <p:cNvSpPr txBox="1"/>
              <p:nvPr/>
            </p:nvSpPr>
            <p:spPr>
              <a:xfrm>
                <a:off x="3942" y="2101"/>
                <a:ext cx="284"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A</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898" name="Text Box 16"/>
              <p:cNvSpPr txBox="1"/>
              <p:nvPr/>
            </p:nvSpPr>
            <p:spPr>
              <a:xfrm>
                <a:off x="3969" y="2568"/>
                <a:ext cx="268"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B</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899" name="Freeform 17"/>
              <p:cNvSpPr/>
              <p:nvPr/>
            </p:nvSpPr>
            <p:spPr>
              <a:xfrm>
                <a:off x="3606" y="1752"/>
                <a:ext cx="1267" cy="269"/>
              </a:xfrm>
              <a:custGeom>
                <a:avLst/>
                <a:gdLst>
                  <a:gd name="txL" fmla="*/ 0 w 1267"/>
                  <a:gd name="txT" fmla="*/ 0 h 269"/>
                  <a:gd name="txR" fmla="*/ 1267 w 1267"/>
                  <a:gd name="txB" fmla="*/ 269 h 269"/>
                </a:gdLst>
                <a:ahLst/>
                <a:cxnLst>
                  <a:cxn ang="0">
                    <a:pos x="0" y="115"/>
                  </a:cxn>
                  <a:cxn ang="0">
                    <a:pos x="141" y="77"/>
                  </a:cxn>
                  <a:cxn ang="0">
                    <a:pos x="320" y="0"/>
                  </a:cxn>
                  <a:cxn ang="0">
                    <a:pos x="679" y="13"/>
                  </a:cxn>
                  <a:cxn ang="0">
                    <a:pos x="1024" y="115"/>
                  </a:cxn>
                  <a:cxn ang="0">
                    <a:pos x="1267" y="269"/>
                  </a:cxn>
                </a:cxnLst>
                <a:rect l="txL" t="txT" r="txR" b="txB"/>
                <a:pathLst>
                  <a:path w="1267" h="269">
                    <a:moveTo>
                      <a:pt x="0" y="115"/>
                    </a:moveTo>
                    <a:cubicBezTo>
                      <a:pt x="46" y="100"/>
                      <a:pt x="98" y="99"/>
                      <a:pt x="141" y="77"/>
                    </a:cubicBezTo>
                    <a:cubicBezTo>
                      <a:pt x="203" y="45"/>
                      <a:pt x="251" y="17"/>
                      <a:pt x="320" y="0"/>
                    </a:cubicBezTo>
                    <a:cubicBezTo>
                      <a:pt x="440" y="4"/>
                      <a:pt x="559" y="6"/>
                      <a:pt x="679" y="13"/>
                    </a:cubicBezTo>
                    <a:cubicBezTo>
                      <a:pt x="797" y="20"/>
                      <a:pt x="914" y="77"/>
                      <a:pt x="1024" y="115"/>
                    </a:cubicBezTo>
                    <a:cubicBezTo>
                      <a:pt x="1082" y="202"/>
                      <a:pt x="1180" y="224"/>
                      <a:pt x="1267" y="269"/>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900" name="Line 18"/>
              <p:cNvSpPr/>
              <p:nvPr/>
            </p:nvSpPr>
            <p:spPr>
              <a:xfrm flipH="1">
                <a:off x="3654" y="2485"/>
                <a:ext cx="192" cy="336"/>
              </a:xfrm>
              <a:prstGeom prst="line">
                <a:avLst/>
              </a:prstGeom>
              <a:ln w="38100" cap="sq" cmpd="sng">
                <a:solidFill>
                  <a:srgbClr val="CC0000"/>
                </a:solidFill>
                <a:prstDash val="solid"/>
                <a:headEnd type="none" w="sm" len="sm"/>
                <a:tailEnd type="none" w="sm" len="sm"/>
              </a:ln>
            </p:spPr>
          </p:sp>
          <p:sp>
            <p:nvSpPr>
              <p:cNvPr id="37901" name="Line 19"/>
              <p:cNvSpPr/>
              <p:nvPr/>
            </p:nvSpPr>
            <p:spPr>
              <a:xfrm>
                <a:off x="4326" y="2485"/>
                <a:ext cx="192" cy="336"/>
              </a:xfrm>
              <a:prstGeom prst="line">
                <a:avLst/>
              </a:prstGeom>
              <a:ln w="38100" cap="sq" cmpd="sng">
                <a:solidFill>
                  <a:srgbClr val="CC0000"/>
                </a:solidFill>
                <a:prstDash val="solid"/>
                <a:headEnd type="none" w="sm" len="sm"/>
                <a:tailEnd type="none" w="sm" len="sm"/>
              </a:ln>
            </p:spPr>
          </p:sp>
          <p:sp>
            <p:nvSpPr>
              <p:cNvPr id="37902" name="Oval 20"/>
              <p:cNvSpPr/>
              <p:nvPr/>
            </p:nvSpPr>
            <p:spPr>
              <a:xfrm>
                <a:off x="3107" y="1117"/>
                <a:ext cx="2086" cy="2041"/>
              </a:xfrm>
              <a:prstGeom prst="ellipse">
                <a:avLst/>
              </a:prstGeom>
              <a:noFill/>
              <a:ln w="38100" cap="flat" cmpd="sng">
                <a:solidFill>
                  <a:schemeClr val="tx1"/>
                </a:solidFill>
                <a:prstDash val="dash"/>
                <a:headEnd type="none" w="sm" len="sm"/>
                <a:tailEnd type="none" w="sm" len="sm"/>
              </a:ln>
            </p:spPr>
            <p:txBody>
              <a:bodyPr wrap="none" anchor="ctr"/>
              <a:lstStyle/>
              <a:p>
                <a:pPr fontAlgn="base">
                  <a:spcBef>
                    <a:spcPct val="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903" name="Text Box 21"/>
              <p:cNvSpPr txBox="1"/>
              <p:nvPr/>
            </p:nvSpPr>
            <p:spPr>
              <a:xfrm>
                <a:off x="3379" y="3180"/>
                <a:ext cx="1764" cy="319"/>
              </a:xfrm>
              <a:prstGeom prst="rect">
                <a:avLst/>
              </a:prstGeom>
              <a:noFill/>
              <a:ln w="12700" cap="sq" cmpd="sng">
                <a:noFill/>
                <a:prstDash val="solid"/>
                <a:miter/>
                <a:headEnd type="none" w="sm" len="sm"/>
                <a:tailEnd type="none" w="sm" len="sm"/>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活性胰岛素</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904" name="Text Box 23"/>
              <p:cNvSpPr txBox="1"/>
              <p:nvPr/>
            </p:nvSpPr>
            <p:spPr>
              <a:xfrm>
                <a:off x="3969" y="1434"/>
                <a:ext cx="266"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C</a:t>
                </a:r>
                <a:endParaRPr lang="en-US" altLang="zh-CN" sz="2000" dirty="0">
                  <a:solidFill>
                    <a:srgbClr val="000000"/>
                  </a:solidFill>
                  <a:latin typeface="黑体" panose="02010609060101010101" pitchFamily="49" charset="-122"/>
                  <a:ea typeface="黑体" panose="02010609060101010101" pitchFamily="49" charset="-122"/>
                </a:endParaRPr>
              </a:p>
            </p:txBody>
          </p:sp>
          <p:sp>
            <p:nvSpPr>
              <p:cNvPr id="37905" name="Text Box 24"/>
              <p:cNvSpPr txBox="1"/>
              <p:nvPr/>
            </p:nvSpPr>
            <p:spPr>
              <a:xfrm>
                <a:off x="3112" y="3520"/>
                <a:ext cx="2736" cy="319"/>
              </a:xfrm>
              <a:prstGeom prst="rect">
                <a:avLst/>
              </a:prstGeom>
              <a:noFill/>
              <a:ln w="12700">
                <a:noFill/>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酶原颗粒（分泌泡）</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906" name="Line 26"/>
              <p:cNvSpPr/>
              <p:nvPr/>
            </p:nvSpPr>
            <p:spPr>
              <a:xfrm flipV="1">
                <a:off x="1487" y="2432"/>
                <a:ext cx="1549" cy="0"/>
              </a:xfrm>
              <a:prstGeom prst="line">
                <a:avLst/>
              </a:prstGeom>
              <a:ln w="57150" cap="sq" cmpd="sng">
                <a:solidFill>
                  <a:schemeClr val="tx1"/>
                </a:solidFill>
                <a:prstDash val="solid"/>
                <a:headEnd type="none" w="sm" len="sm"/>
                <a:tailEnd type="triangle" w="med" len="med"/>
              </a:ln>
            </p:spPr>
          </p:sp>
          <p:sp>
            <p:nvSpPr>
              <p:cNvPr id="37907" name="Text Box 27"/>
              <p:cNvSpPr txBox="1"/>
              <p:nvPr/>
            </p:nvSpPr>
            <p:spPr>
              <a:xfrm>
                <a:off x="1681" y="1985"/>
                <a:ext cx="998" cy="319"/>
              </a:xfrm>
              <a:prstGeom prst="rect">
                <a:avLst/>
              </a:prstGeom>
              <a:solidFill>
                <a:srgbClr val="FFFF00"/>
              </a:solidFill>
              <a:ln w="12700" cap="sq" cmpd="sng">
                <a:solidFill>
                  <a:srgbClr val="FFFF00"/>
                </a:solidFill>
                <a:prstDash val="solid"/>
                <a:miter/>
                <a:headEnd type="none" w="sm" len="sm"/>
                <a:tailEnd type="none" w="sm" len="sm"/>
              </a:ln>
            </p:spPr>
            <p:txBody>
              <a:bodyPr wrap="square">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转变酶</a:t>
                </a:r>
                <a:endParaRPr lang="zh-CN" altLang="en-US" sz="2000" dirty="0">
                  <a:solidFill>
                    <a:srgbClr val="000000"/>
                  </a:solidFill>
                  <a:latin typeface="黑体" panose="02010609060101010101" pitchFamily="49" charset="-122"/>
                  <a:ea typeface="黑体" panose="02010609060101010101" pitchFamily="49" charset="-122"/>
                </a:endParaRP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Effect transition="in" filter="wipe(up)">
                                      <p:cBhvr>
                                        <p:cTn id="7" dur="500"/>
                                        <p:tgtEl>
                                          <p:spTgt spid="174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4083">
                                            <p:txEl>
                                              <p:pRg st="1" end="1"/>
                                            </p:txEl>
                                          </p:spTgt>
                                        </p:tgtEl>
                                        <p:attrNameLst>
                                          <p:attrName>style.visibility</p:attrName>
                                        </p:attrNameLst>
                                      </p:cBhvr>
                                      <p:to>
                                        <p:strVal val="visible"/>
                                      </p:to>
                                    </p:set>
                                    <p:animEffect transition="in" filter="wipe(up)">
                                      <p:cBhvr>
                                        <p:cTn id="12" dur="500"/>
                                        <p:tgtEl>
                                          <p:spTgt spid="17408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74083">
                                            <p:txEl>
                                              <p:pRg st="2" end="2"/>
                                            </p:txEl>
                                          </p:spTgt>
                                        </p:tgtEl>
                                        <p:attrNameLst>
                                          <p:attrName>style.visibility</p:attrName>
                                        </p:attrNameLst>
                                      </p:cBhvr>
                                      <p:to>
                                        <p:strVal val="visible"/>
                                      </p:to>
                                    </p:set>
                                    <p:animEffect transition="in" filter="wipe(up)">
                                      <p:cBhvr>
                                        <p:cTn id="15" dur="500"/>
                                        <p:tgtEl>
                                          <p:spTgt spid="174083">
                                            <p:txEl>
                                              <p:pRg st="2" end="2"/>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4084"/>
                                        </p:tgtEl>
                                        <p:attrNameLst>
                                          <p:attrName>style.visibility</p:attrName>
                                        </p:attrNameLst>
                                      </p:cBhvr>
                                      <p:to>
                                        <p:strVal val="visible"/>
                                      </p:to>
                                    </p:set>
                                    <p:animEffect transition="in" filter="wipe(left)">
                                      <p:cBhvr>
                                        <p:cTn id="24" dur="500"/>
                                        <p:tgtEl>
                                          <p:spTgt spid="174084"/>
                                        </p:tgtEl>
                                      </p:cBhvr>
                                    </p:animEffect>
                                  </p:childTnLst>
                                </p:cTn>
                              </p:par>
                            </p:childTnLst>
                          </p:cTn>
                        </p:par>
                        <p:par>
                          <p:cTn id="25" fill="hold">
                            <p:stCondLst>
                              <p:cond delay="500"/>
                            </p:stCondLst>
                            <p:childTnLst>
                              <p:par>
                                <p:cTn id="26" presetID="4" presetClass="entr" presetSubtype="32" fill="hold" grpId="0" nodeType="afterEffect">
                                  <p:stCondLst>
                                    <p:cond delay="0"/>
                                  </p:stCondLst>
                                  <p:childTnLst>
                                    <p:set>
                                      <p:cBhvr>
                                        <p:cTn id="27" dur="1" fill="hold">
                                          <p:stCondLst>
                                            <p:cond delay="0"/>
                                          </p:stCondLst>
                                        </p:cTn>
                                        <p:tgtEl>
                                          <p:spTgt spid="174085">
                                            <p:txEl>
                                              <p:pRg st="0" end="0"/>
                                            </p:txEl>
                                          </p:spTgt>
                                        </p:tgtEl>
                                        <p:attrNameLst>
                                          <p:attrName>style.visibility</p:attrName>
                                        </p:attrNameLst>
                                      </p:cBhvr>
                                      <p:to>
                                        <p:strVal val="visible"/>
                                      </p:to>
                                    </p:set>
                                    <p:animEffect transition="in" filter="box(out)">
                                      <p:cBhvr>
                                        <p:cTn id="28" dur="500"/>
                                        <p:tgtEl>
                                          <p:spTgt spid="17408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4086">
                                            <p:txEl>
                                              <p:pRg st="0" end="0"/>
                                            </p:txEl>
                                          </p:spTgt>
                                        </p:tgtEl>
                                        <p:attrNameLst>
                                          <p:attrName>style.visibility</p:attrName>
                                        </p:attrNameLst>
                                      </p:cBhvr>
                                      <p:to>
                                        <p:strVal val="visible"/>
                                      </p:to>
                                    </p:set>
                                    <p:animEffect transition="in" filter="wipe(up)">
                                      <p:cBhvr>
                                        <p:cTn id="33" dur="500"/>
                                        <p:tgtEl>
                                          <p:spTgt spid="17408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74086">
                                            <p:txEl>
                                              <p:pRg st="1" end="1"/>
                                            </p:txEl>
                                          </p:spTgt>
                                        </p:tgtEl>
                                        <p:attrNameLst>
                                          <p:attrName>style.visibility</p:attrName>
                                        </p:attrNameLst>
                                      </p:cBhvr>
                                      <p:to>
                                        <p:strVal val="visible"/>
                                      </p:to>
                                    </p:set>
                                    <p:animEffect transition="in" filter="wipe(up)">
                                      <p:cBhvr>
                                        <p:cTn id="38" dur="500"/>
                                        <p:tgtEl>
                                          <p:spTgt spid="174086">
                                            <p:txEl>
                                              <p:pRg st="1" end="1"/>
                                            </p:txEl>
                                          </p:spTgt>
                                        </p:tgtEl>
                                      </p:cBhvr>
                                    </p:animEffect>
                                  </p:childTnLst>
                                </p:cTn>
                              </p:par>
                              <p:par>
                                <p:cTn id="39" presetID="22" presetClass="entr" presetSubtype="1" fill="hold" grpId="0" nodeType="withEffect">
                                  <p:stCondLst>
                                    <p:cond delay="0"/>
                                  </p:stCondLst>
                                  <p:childTnLst>
                                    <p:set>
                                      <p:cBhvr>
                                        <p:cTn id="40" dur="500" fill="hold">
                                          <p:stCondLst>
                                            <p:cond delay="0"/>
                                          </p:stCondLst>
                                        </p:cTn>
                                        <p:tgtEl>
                                          <p:spTgt spid="174086">
                                            <p:txEl>
                                              <p:pRg st="2" end="2"/>
                                            </p:txEl>
                                          </p:spTgt>
                                        </p:tgtEl>
                                        <p:attrNameLst>
                                          <p:attrName>style.visibility</p:attrName>
                                        </p:attrNameLst>
                                      </p:cBhvr>
                                      <p:to>
                                        <p:strVal val="visible"/>
                                      </p:to>
                                    </p:set>
                                    <p:animEffect transition="in" filter="wipe(up)">
                                      <p:cBhvr>
                                        <p:cTn id="41" dur="500"/>
                                        <p:tgtEl>
                                          <p:spTgt spid="174086">
                                            <p:txEl>
                                              <p:pRg st="2" end="2"/>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autoUpdateAnimBg="0" build="p"/>
      <p:bldP spid="174084" grpId="0" bldLvl="0" animBg="1"/>
      <p:bldP spid="174085" grpId="0" advAuto="0" autoUpdateAnimBg="0" build="p"/>
      <p:bldP spid="174086" grpId="0" autoUpdateAnimBg="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539752" y="260353"/>
            <a:ext cx="8135938" cy="5730800"/>
          </a:xfrm>
          <a:prstGeom prst="rect">
            <a:avLst/>
          </a:prstGeom>
          <a:noFill/>
          <a:ln w="9525">
            <a:noFill/>
            <a:miter lim="800000"/>
          </a:ln>
        </p:spPr>
        <p:txBody>
          <a:bodyPr>
            <a:spAutoFit/>
          </a:bodyPr>
          <a:lstStyle/>
          <a:p>
            <a:pPr fontAlgn="base">
              <a:lnSpc>
                <a:spcPct val="130000"/>
              </a:lnSpc>
              <a:spcBef>
                <a:spcPct val="0"/>
              </a:spcBef>
              <a:spcAft>
                <a:spcPct val="0"/>
              </a:spcAft>
            </a:pPr>
            <a:r>
              <a:rPr lang="zh-CN" altLang="en-US" sz="2800" dirty="0">
                <a:solidFill>
                  <a:srgbClr val="4B33FF"/>
                </a:solidFill>
                <a:latin typeface="黑体" panose="02010609060101010101" pitchFamily="49" charset="-122"/>
                <a:ea typeface="黑体" panose="02010609060101010101" pitchFamily="49" charset="-122"/>
                <a:cs typeface="微软雅黑" panose="020B0503020204020204" charset="-122"/>
              </a:rPr>
              <a:t>（四）蛋白质的分选与胞内膜泡运输</a:t>
            </a:r>
            <a:endParaRPr lang="zh-CN" altLang="en-US" sz="2800" dirty="0">
              <a:solidFill>
                <a:srgbClr val="4B33FF"/>
              </a:solidFill>
              <a:latin typeface="黑体" panose="02010609060101010101" pitchFamily="49" charset="-122"/>
              <a:ea typeface="黑体" panose="02010609060101010101" pitchFamily="49" charset="-122"/>
              <a:cs typeface="微软雅黑" panose="020B0503020204020204" charset="-122"/>
            </a:endParaRPr>
          </a:p>
          <a:p>
            <a:pPr marL="457200" indent="-457200" fontAlgn="base">
              <a:lnSpc>
                <a:spcPct val="15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机制：通过对蛋白质的修饰加工，使不同蛋白质带上了可被高尔基复合体网膜上专一受体识别的分选信号，进而选择、浓缩，形成不同去向的运输和分泌小泡。</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marL="457200" indent="-457200" fontAlgn="base">
              <a:lnSpc>
                <a:spcPct val="15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三条途径：</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①经</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单独分拣包装的溶酶体酶，以有被小泡形式运到溶酶体。</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1"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②以有被小泡形式运到胞膜或胞外</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1"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③以分泌小泡形式暂时储存于胞质，需要时再释放到胞外。</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6946">
                                            <p:txEl>
                                              <p:pRg st="1" end="1"/>
                                            </p:txEl>
                                          </p:spTgt>
                                        </p:tgtEl>
                                        <p:attrNameLst>
                                          <p:attrName>style.visibility</p:attrName>
                                        </p:attrNameLst>
                                      </p:cBhvr>
                                      <p:to>
                                        <p:strVal val="visible"/>
                                      </p:to>
                                    </p:set>
                                    <p:animEffect transition="in" filter="wipe(up)">
                                      <p:cBhvr>
                                        <p:cTn id="7" dur="500"/>
                                        <p:tgtEl>
                                          <p:spTgt spid="46694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6946">
                                            <p:txEl>
                                              <p:pRg st="2" end="2"/>
                                            </p:txEl>
                                          </p:spTgt>
                                        </p:tgtEl>
                                        <p:attrNameLst>
                                          <p:attrName>style.visibility</p:attrName>
                                        </p:attrNameLst>
                                      </p:cBhvr>
                                      <p:to>
                                        <p:strVal val="visible"/>
                                      </p:to>
                                    </p:set>
                                    <p:animEffect transition="in" filter="wipe(up)">
                                      <p:cBhvr>
                                        <p:cTn id="12" dur="500"/>
                                        <p:tgtEl>
                                          <p:spTgt spid="466946">
                                            <p:txEl>
                                              <p:pRg st="2" end="2"/>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66946">
                                            <p:txEl>
                                              <p:pRg st="3" end="3"/>
                                            </p:txEl>
                                          </p:spTgt>
                                        </p:tgtEl>
                                        <p:attrNameLst>
                                          <p:attrName>style.visibility</p:attrName>
                                        </p:attrNameLst>
                                      </p:cBhvr>
                                      <p:to>
                                        <p:strVal val="visible"/>
                                      </p:to>
                                    </p:set>
                                    <p:animEffect transition="in" filter="wipe(up)">
                                      <p:cBhvr>
                                        <p:cTn id="15" dur="500"/>
                                        <p:tgtEl>
                                          <p:spTgt spid="466946">
                                            <p:txEl>
                                              <p:pRg st="3" end="3"/>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66946">
                                            <p:txEl>
                                              <p:pRg st="4" end="4"/>
                                            </p:txEl>
                                          </p:spTgt>
                                        </p:tgtEl>
                                        <p:attrNameLst>
                                          <p:attrName>style.visibility</p:attrName>
                                        </p:attrNameLst>
                                      </p:cBhvr>
                                      <p:to>
                                        <p:strVal val="visible"/>
                                      </p:to>
                                    </p:set>
                                    <p:animEffect transition="in" filter="wipe(up)">
                                      <p:cBhvr>
                                        <p:cTn id="18" dur="500"/>
                                        <p:tgtEl>
                                          <p:spTgt spid="466946">
                                            <p:txEl>
                                              <p:pRg st="4" end="4"/>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66946">
                                            <p:txEl>
                                              <p:pRg st="5" end="5"/>
                                            </p:txEl>
                                          </p:spTgt>
                                        </p:tgtEl>
                                        <p:attrNameLst>
                                          <p:attrName>style.visibility</p:attrName>
                                        </p:attrNameLst>
                                      </p:cBhvr>
                                      <p:to>
                                        <p:strVal val="visible"/>
                                      </p:to>
                                    </p:set>
                                    <p:animEffect transition="in" filter="wipe(up)">
                                      <p:cBhvr>
                                        <p:cTn id="21" dur="500"/>
                                        <p:tgtEl>
                                          <p:spTgt spid="4669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autoUpdateAnimBg="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idx="4294967295"/>
          </p:nvPr>
        </p:nvSpPr>
        <p:spPr>
          <a:xfrm>
            <a:off x="317500" y="349250"/>
            <a:ext cx="8637588" cy="641350"/>
          </a:xfrm>
        </p:spPr>
        <p:txBody>
          <a:bodyPr vert="horz" wrap="square" lIns="91440" tIns="45720" rIns="91440" bIns="45720" anchor="ctr" anchorCtr="0"/>
          <a:p>
            <a:pPr eaLnBrk="1" hangingPunct="1"/>
            <a:r>
              <a:rPr lang="zh-CN" altLang="en-US" sz="3600" dirty="0"/>
              <a:t>高尔基体与蛋白的修饰、蛋白的分拣运输</a:t>
            </a:r>
            <a:endParaRPr lang="zh-CN" altLang="en-US" sz="3600" dirty="0"/>
          </a:p>
        </p:txBody>
      </p:sp>
      <p:sp>
        <p:nvSpPr>
          <p:cNvPr id="29699" name="Rectangle 3"/>
          <p:cNvSpPr>
            <a:spLocks noGrp="1"/>
          </p:cNvSpPr>
          <p:nvPr>
            <p:ph type="body" sz="half" idx="4294967295"/>
          </p:nvPr>
        </p:nvSpPr>
        <p:spPr>
          <a:xfrm>
            <a:off x="304800" y="1143000"/>
            <a:ext cx="4191000" cy="5715000"/>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3600" b="1" dirty="0">
                <a:solidFill>
                  <a:srgbClr val="6600CC"/>
                </a:solidFill>
                <a:latin typeface="隶书" panose="02010509060101010101" pitchFamily="49" charset="-122"/>
                <a:ea typeface="隶书" panose="02010509060101010101" pitchFamily="49" charset="-122"/>
              </a:rPr>
              <a:t>蛋白质的糖基化 </a:t>
            </a:r>
            <a:endParaRPr lang="zh-CN" altLang="en-US" sz="3600" b="1" dirty="0">
              <a:solidFill>
                <a:srgbClr val="6600CC"/>
              </a:solidFill>
              <a:latin typeface="隶书" panose="02010509060101010101" pitchFamily="49" charset="-122"/>
              <a:ea typeface="隶书" panose="02010509060101010101" pitchFamily="49" charset="-122"/>
            </a:endParaRPr>
          </a:p>
          <a:p>
            <a:pPr lvl="0" eaLnBrk="1" hangingPunct="1">
              <a:buFont typeface="Wingdings" panose="05000000000000000000" pitchFamily="2" charset="2"/>
              <a:buNone/>
            </a:pPr>
            <a:r>
              <a:rPr lang="en-US" altLang="zh-CN" sz="3600" b="1" dirty="0">
                <a:solidFill>
                  <a:srgbClr val="6600CC"/>
                </a:solidFill>
                <a:latin typeface="隶书" panose="02010509060101010101" pitchFamily="49" charset="-122"/>
                <a:ea typeface="隶书" panose="02010509060101010101" pitchFamily="49" charset="-122"/>
              </a:rPr>
              <a:t>O-</a:t>
            </a:r>
            <a:r>
              <a:rPr lang="zh-CN" altLang="en-US" sz="3600" b="1" dirty="0">
                <a:solidFill>
                  <a:srgbClr val="6600CC"/>
                </a:solidFill>
                <a:latin typeface="隶书" panose="02010509060101010101" pitchFamily="49" charset="-122"/>
                <a:ea typeface="隶书" panose="02010509060101010101" pitchFamily="49" charset="-122"/>
              </a:rPr>
              <a:t>连接的糖基化</a:t>
            </a:r>
            <a:endParaRPr lang="zh-CN" altLang="en-US" sz="3600" b="1" dirty="0">
              <a:solidFill>
                <a:srgbClr val="6600CC"/>
              </a:solidFill>
              <a:latin typeface="隶书" panose="02010509060101010101" pitchFamily="49" charset="-122"/>
              <a:ea typeface="隶书" panose="02010509060101010101" pitchFamily="49" charset="-122"/>
            </a:endParaRPr>
          </a:p>
          <a:p>
            <a:pPr lvl="0" eaLnBrk="1" hangingPunct="1"/>
            <a:r>
              <a:rPr lang="zh-CN" altLang="en-US" sz="3600" b="1" dirty="0">
                <a:solidFill>
                  <a:srgbClr val="6600CC"/>
                </a:solidFill>
                <a:latin typeface="隶书" panose="02010509060101010101" pitchFamily="49" charset="-122"/>
                <a:ea typeface="隶书" panose="02010509060101010101" pitchFamily="49" charset="-122"/>
              </a:rPr>
              <a:t>蛋白的改造：无活性前体   活性前体</a:t>
            </a:r>
            <a:endParaRPr lang="zh-CN" altLang="en-US" sz="3600" b="1" dirty="0">
              <a:solidFill>
                <a:srgbClr val="6600CC"/>
              </a:solidFill>
              <a:latin typeface="隶书" panose="02010509060101010101" pitchFamily="49" charset="-122"/>
              <a:ea typeface="隶书" panose="02010509060101010101" pitchFamily="49" charset="-122"/>
            </a:endParaRPr>
          </a:p>
          <a:p>
            <a:pPr lvl="0" eaLnBrk="1" hangingPunct="1"/>
            <a:r>
              <a:rPr lang="zh-CN" altLang="en-US" sz="3600" b="1" dirty="0">
                <a:solidFill>
                  <a:srgbClr val="6600CC"/>
                </a:solidFill>
                <a:latin typeface="隶书" panose="02010509060101010101" pitchFamily="49" charset="-122"/>
                <a:ea typeface="隶书" panose="02010509060101010101" pitchFamily="49" charset="-122"/>
              </a:rPr>
              <a:t>分拣运输</a:t>
            </a:r>
            <a:endParaRPr lang="zh-CN" altLang="en-US" sz="3600" b="1" dirty="0">
              <a:solidFill>
                <a:srgbClr val="6600CC"/>
              </a:solidFill>
              <a:latin typeface="隶书" panose="02010509060101010101" pitchFamily="49" charset="-122"/>
              <a:ea typeface="隶书" panose="02010509060101010101" pitchFamily="49" charset="-122"/>
            </a:endParaRPr>
          </a:p>
          <a:p>
            <a:pPr lvl="0" eaLnBrk="1" hangingPunct="1">
              <a:buFont typeface="Wingdings" panose="05000000000000000000" pitchFamily="2" charset="2"/>
              <a:buNone/>
            </a:pPr>
            <a:endParaRPr lang="en-US" altLang="zh-CN" sz="3600" b="1" dirty="0">
              <a:solidFill>
                <a:srgbClr val="6600CC"/>
              </a:solidFill>
              <a:latin typeface="隶书" panose="02010509060101010101" pitchFamily="49" charset="-122"/>
              <a:ea typeface="隶书" panose="02010509060101010101" pitchFamily="49" charset="-122"/>
            </a:endParaRPr>
          </a:p>
        </p:txBody>
      </p:sp>
      <p:sp>
        <p:nvSpPr>
          <p:cNvPr id="29700" name="Line 4"/>
          <p:cNvSpPr/>
          <p:nvPr/>
        </p:nvSpPr>
        <p:spPr>
          <a:xfrm>
            <a:off x="2819400" y="3429000"/>
            <a:ext cx="381000" cy="0"/>
          </a:xfrm>
          <a:prstGeom prst="line">
            <a:avLst/>
          </a:prstGeom>
          <a:ln w="9525" cap="flat" cmpd="sng">
            <a:solidFill>
              <a:schemeClr val="tx1"/>
            </a:solidFill>
            <a:prstDash val="solid"/>
            <a:headEnd type="none" w="med" len="med"/>
            <a:tailEnd type="triangle" w="med" len="med"/>
          </a:ln>
        </p:spPr>
      </p:sp>
      <p:pic>
        <p:nvPicPr>
          <p:cNvPr id="29701" name="Picture 5" descr="fig13-14"/>
          <p:cNvPicPr>
            <a:picLocks noChangeAspect="1"/>
          </p:cNvPicPr>
          <p:nvPr/>
        </p:nvPicPr>
        <p:blipFill>
          <a:blip r:embed="rId1"/>
          <a:stretch>
            <a:fillRect/>
          </a:stretch>
        </p:blipFill>
        <p:spPr>
          <a:xfrm>
            <a:off x="4427538" y="1125538"/>
            <a:ext cx="4465637" cy="532765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1"/>
          <p:cNvPicPr>
            <a:picLocks noChangeAspect="1"/>
          </p:cNvPicPr>
          <p:nvPr/>
        </p:nvPicPr>
        <p:blipFill>
          <a:blip r:embed="rId1"/>
          <a:stretch>
            <a:fillRect/>
          </a:stretch>
        </p:blipFill>
        <p:spPr>
          <a:xfrm>
            <a:off x="2349500" y="882650"/>
            <a:ext cx="4445000" cy="5092700"/>
          </a:xfrm>
          <a:prstGeom prst="rect">
            <a:avLst/>
          </a:prstGeom>
          <a:noFill/>
          <a:ln w="9525">
            <a:noFill/>
          </a:ln>
        </p:spPr>
      </p:pic>
      <p:sp>
        <p:nvSpPr>
          <p:cNvPr id="30723" name="文本框 2"/>
          <p:cNvSpPr txBox="1"/>
          <p:nvPr/>
        </p:nvSpPr>
        <p:spPr>
          <a:xfrm>
            <a:off x="838200" y="152400"/>
            <a:ext cx="5410200" cy="461963"/>
          </a:xfrm>
          <a:prstGeom prst="rect">
            <a:avLst/>
          </a:prstGeom>
          <a:noFill/>
          <a:ln w="9525">
            <a:noFill/>
          </a:ln>
        </p:spPr>
        <p:txBody>
          <a:bodyPr>
            <a:spAutoFit/>
          </a:bodyPr>
          <a:p>
            <a:r>
              <a:rPr lang="zh-CN" altLang="en-US" sz="2400" dirty="0">
                <a:solidFill>
                  <a:srgbClr val="CC0000"/>
                </a:solidFill>
                <a:latin typeface="黑体" panose="02010609060101010101" pitchFamily="49" charset="-122"/>
                <a:ea typeface="黑体" panose="02010609060101010101" pitchFamily="49" charset="-122"/>
              </a:rPr>
              <a:t>高尔基体与溶酶体的形成</a:t>
            </a:r>
            <a:endParaRPr lang="zh-CN" altLang="en-US" sz="2400" dirty="0">
              <a:solidFill>
                <a:srgbClr val="CC0000"/>
              </a:solidFill>
              <a:latin typeface="黑体" panose="02010609060101010101" pitchFamily="49" charset="-122"/>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idx="4294967295"/>
          </p:nvPr>
        </p:nvSpPr>
        <p:spPr>
          <a:xfrm>
            <a:off x="317500" y="266700"/>
            <a:ext cx="8637588" cy="641350"/>
          </a:xfrm>
        </p:spPr>
        <p:txBody>
          <a:bodyPr vert="horz" wrap="square" lIns="91440" tIns="45720" rIns="91440" bIns="45720" anchor="ctr" anchorCtr="0"/>
          <a:p>
            <a:pPr eaLnBrk="1" hangingPunct="1"/>
            <a:r>
              <a:rPr lang="zh-CN" altLang="en-US" sz="3600" dirty="0"/>
              <a:t>高尔基复合体参与的三类蛋白的运输</a:t>
            </a:r>
            <a:endParaRPr lang="zh-CN" altLang="en-US" sz="3600" dirty="0"/>
          </a:p>
        </p:txBody>
      </p:sp>
      <p:sp>
        <p:nvSpPr>
          <p:cNvPr id="31747" name="Rectangle 3"/>
          <p:cNvSpPr>
            <a:spLocks noGrp="1"/>
          </p:cNvSpPr>
          <p:nvPr>
            <p:ph type="body" sz="half" idx="4294967295"/>
          </p:nvPr>
        </p:nvSpPr>
        <p:spPr>
          <a:xfrm>
            <a:off x="328613" y="1196975"/>
            <a:ext cx="2587625" cy="4859338"/>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dirty="0"/>
              <a:t>膜受体</a:t>
            </a:r>
            <a:endParaRPr lang="zh-CN" altLang="en-US" dirty="0"/>
          </a:p>
          <a:p>
            <a:pPr lvl="0" eaLnBrk="1" hangingPunct="1"/>
            <a:r>
              <a:rPr lang="zh-CN" altLang="en-US" dirty="0"/>
              <a:t>溶酶体蛋白</a:t>
            </a:r>
            <a:endParaRPr lang="zh-CN" altLang="en-US" dirty="0"/>
          </a:p>
          <a:p>
            <a:pPr lvl="0" eaLnBrk="1" hangingPunct="1"/>
            <a:r>
              <a:rPr lang="zh-CN" altLang="en-US" dirty="0"/>
              <a:t>分泌小泡</a:t>
            </a:r>
            <a:endParaRPr lang="zh-CN" altLang="en-US" dirty="0"/>
          </a:p>
        </p:txBody>
      </p:sp>
      <p:pic>
        <p:nvPicPr>
          <p:cNvPr id="31748" name="Picture 4" descr="How are proteins destined for secretion sorted and packaged"/>
          <p:cNvPicPr>
            <a:picLocks noChangeAspect="1"/>
          </p:cNvPicPr>
          <p:nvPr>
            <p:ph sz="half" idx="1"/>
          </p:nvPr>
        </p:nvPicPr>
        <p:blipFill>
          <a:blip r:embed="rId1"/>
          <a:srcRect/>
          <a:stretch>
            <a:fillRect/>
          </a:stretch>
        </p:blipFill>
        <p:spPr>
          <a:xfrm>
            <a:off x="3276600" y="1125538"/>
            <a:ext cx="5867400" cy="5732462"/>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2"/>
          <p:cNvSpPr>
            <a:spLocks noGrp="1"/>
          </p:cNvSpPr>
          <p:nvPr>
            <p:ph type="title" idx="4294967295"/>
          </p:nvPr>
        </p:nvSpPr>
        <p:spPr>
          <a:xfrm>
            <a:off x="317500" y="152400"/>
            <a:ext cx="8637588" cy="762000"/>
          </a:xfrm>
        </p:spPr>
        <p:txBody>
          <a:bodyPr vert="horz" wrap="square" lIns="91440" tIns="45720" rIns="91440" bIns="45720" anchor="ctr" anchorCtr="0"/>
          <a:p>
            <a:pPr eaLnBrk="1" hangingPunct="1"/>
            <a:r>
              <a:rPr lang="zh-CN" altLang="en-US" dirty="0">
                <a:ea typeface="隶书" panose="02010509060101010101" pitchFamily="49" charset="-122"/>
              </a:rPr>
              <a:t>高尔基复合体与膜的转运</a:t>
            </a:r>
            <a:endParaRPr lang="zh-CN" altLang="en-US" dirty="0">
              <a:ea typeface="隶书" panose="02010509060101010101" pitchFamily="49" charset="-122"/>
            </a:endParaRPr>
          </a:p>
        </p:txBody>
      </p:sp>
      <p:sp>
        <p:nvSpPr>
          <p:cNvPr id="32771" name="Rectangle 3"/>
          <p:cNvSpPr>
            <a:spLocks noGrp="1"/>
          </p:cNvSpPr>
          <p:nvPr>
            <p:ph type="body" sz="half" idx="4294967295"/>
          </p:nvPr>
        </p:nvSpPr>
        <p:spPr>
          <a:xfrm>
            <a:off x="328930" y="1066800"/>
            <a:ext cx="3484880" cy="5486400"/>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膜流（</a:t>
            </a:r>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membrane flow</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：细胞内功膜流能相关的膜性结构间的联系和转移的现象</a:t>
            </a:r>
            <a:endPar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lvl="0" eaLnBrk="1" hangingPunct="1"/>
            <a:endPar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lvl="0" eaLnBrk="1" hangingPunct="1"/>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通过小泡是在膜的特定区域以出芽的方式产生</a:t>
            </a:r>
            <a:endPar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lvl="0" eaLnBrk="1" hangingPunct="1"/>
            <a:endParaRPr lang="en-US" altLang="zh-CN"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32772" name="Picture 4" descr="膜转运"/>
          <p:cNvPicPr>
            <a:picLocks noChangeAspect="1"/>
          </p:cNvPicPr>
          <p:nvPr>
            <p:ph sz="half" idx="1"/>
          </p:nvPr>
        </p:nvPicPr>
        <p:blipFill>
          <a:blip r:embed="rId1"/>
          <a:srcRect/>
          <a:stretch>
            <a:fillRect/>
          </a:stretch>
        </p:blipFill>
        <p:spPr>
          <a:xfrm>
            <a:off x="3962400" y="914400"/>
            <a:ext cx="4876800" cy="5715000"/>
          </a:xfr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2"/>
          <p:cNvSpPr>
            <a:spLocks noGrp="1"/>
          </p:cNvSpPr>
          <p:nvPr>
            <p:ph type="title" idx="4294967295"/>
          </p:nvPr>
        </p:nvSpPr>
        <p:spPr>
          <a:xfrm>
            <a:off x="317500" y="76200"/>
            <a:ext cx="8637588" cy="762000"/>
          </a:xfrm>
        </p:spPr>
        <p:txBody>
          <a:bodyPr vert="horz" wrap="square" lIns="91440" tIns="45720" rIns="91440" bIns="45720" anchor="ctr" anchorCtr="0"/>
          <a:p>
            <a:pPr eaLnBrk="1" hangingPunct="1"/>
            <a:r>
              <a:rPr lang="zh-CN" altLang="en-US" dirty="0"/>
              <a:t>高尔基复合体与细胞的分泌</a:t>
            </a:r>
            <a:endParaRPr lang="zh-CN" altLang="en-US" dirty="0"/>
          </a:p>
        </p:txBody>
      </p:sp>
      <p:sp>
        <p:nvSpPr>
          <p:cNvPr id="33795" name="Rectangle 3"/>
          <p:cNvSpPr>
            <a:spLocks noGrp="1"/>
          </p:cNvSpPr>
          <p:nvPr>
            <p:ph type="body" idx="4294967295"/>
          </p:nvPr>
        </p:nvSpPr>
        <p:spPr/>
        <p:txBody>
          <a:bodyPr vert="horz" wrap="square" lIns="91440" tIns="45720" rIns="91440" bIns="45720" anchor="t" anchorCtr="0"/>
          <a:p>
            <a:pPr eaLnBrk="1" hangingPunct="1"/>
            <a:endParaRPr lang="zh-CN" altLang="zh-CN" dirty="0"/>
          </a:p>
        </p:txBody>
      </p:sp>
      <p:pic>
        <p:nvPicPr>
          <p:cNvPr id="33796" name="Picture 4" descr="Golgi control traffic different proteins"/>
          <p:cNvPicPr>
            <a:picLocks noChangeAspect="1"/>
          </p:cNvPicPr>
          <p:nvPr/>
        </p:nvPicPr>
        <p:blipFill>
          <a:blip r:embed="rId1"/>
          <a:stretch>
            <a:fillRect/>
          </a:stretch>
        </p:blipFill>
        <p:spPr>
          <a:xfrm>
            <a:off x="1524000" y="990600"/>
            <a:ext cx="7620000" cy="586740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04800" y="228600"/>
            <a:ext cx="7696200" cy="4343400"/>
          </a:xfrm>
          <a:prstGeom prst="rect">
            <a:avLst/>
          </a:prstGeom>
        </p:spPr>
      </p:pic>
      <p:sp>
        <p:nvSpPr>
          <p:cNvPr id="3" name="文本框 2"/>
          <p:cNvSpPr txBox="1"/>
          <p:nvPr/>
        </p:nvSpPr>
        <p:spPr>
          <a:xfrm>
            <a:off x="3302000" y="2967990"/>
            <a:ext cx="2540000" cy="922020"/>
          </a:xfrm>
          <a:prstGeom prst="rect">
            <a:avLst/>
          </a:prstGeom>
          <a:noFill/>
        </p:spPr>
        <p:txBody>
          <a:bodyPr wrap="square" rtlCol="0" anchor="t">
            <a:spAutoFit/>
          </a:bodyPr>
          <a:p>
            <a:r>
              <a:rPr lang="zh-CN" altLang="en-US"/>
              <a:t>哺乳动物细胞表达多个荧光团以显示不同细胞器的显微图像。</a:t>
            </a:r>
            <a:endParaRPr lang="zh-CN" altLang="en-US"/>
          </a:p>
        </p:txBody>
      </p:sp>
      <p:sp>
        <p:nvSpPr>
          <p:cNvPr id="4" name="文本框 3"/>
          <p:cNvSpPr txBox="1"/>
          <p:nvPr/>
        </p:nvSpPr>
        <p:spPr>
          <a:xfrm>
            <a:off x="76200" y="4800600"/>
            <a:ext cx="8789035" cy="829945"/>
          </a:xfrm>
          <a:prstGeom prst="rect">
            <a:avLst/>
          </a:prstGeom>
          <a:noFill/>
        </p:spPr>
        <p:txBody>
          <a:bodyPr wrap="square" rtlCol="0">
            <a:spAutoFit/>
          </a:bodyPr>
          <a:p>
            <a:r>
              <a:rPr lang="zh-CN" altLang="en-US" sz="2400">
                <a:latin typeface="黑体" panose="02010609060101010101" pitchFamily="49" charset="-122"/>
                <a:ea typeface="黑体" panose="02010609060101010101" pitchFamily="49" charset="-122"/>
              </a:rPr>
              <a:t>哺乳动物细胞表达多个荧光团以显示不同细胞器（线粒体和过氧化物酶体）的显微图像</a:t>
            </a:r>
            <a:endParaRPr lang="zh-CN" altLang="en-US" sz="2400">
              <a:latin typeface="黑体" panose="02010609060101010101" pitchFamily="49" charset="-122"/>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xfrm>
            <a:off x="1143000" y="381000"/>
            <a:ext cx="7378700" cy="762000"/>
          </a:xfrm>
        </p:spPr>
        <p:txBody>
          <a:bodyPr vert="horz" wrap="square" lIns="91440" tIns="45720" rIns="91440" bIns="45720" anchor="ctr" anchorCtr="0"/>
          <a:p>
            <a:r>
              <a:rPr lang="zh-CN" altLang="en-US" sz="3600" b="1" dirty="0">
                <a:solidFill>
                  <a:srgbClr val="800000"/>
                </a:solidFill>
              </a:rPr>
              <a:t>第三节 溶酶体（</a:t>
            </a:r>
            <a:r>
              <a:rPr lang="en-US" altLang="zh-CN" sz="3600" b="1" dirty="0">
                <a:solidFill>
                  <a:srgbClr val="800000"/>
                </a:solidFill>
              </a:rPr>
              <a:t>Lysosome)</a:t>
            </a:r>
            <a:r>
              <a:rPr lang="zh-CN" altLang="en-US" sz="3600" b="1" dirty="0">
                <a:solidFill>
                  <a:srgbClr val="800000"/>
                </a:solidFill>
              </a:rPr>
              <a:t>：</a:t>
            </a:r>
            <a:endParaRPr lang="zh-CN" altLang="en-US" sz="3600" b="1" dirty="0">
              <a:solidFill>
                <a:srgbClr val="800000"/>
              </a:solidFill>
            </a:endParaRPr>
          </a:p>
        </p:txBody>
      </p:sp>
      <p:pic>
        <p:nvPicPr>
          <p:cNvPr id="34819" name="Picture 3" descr="CHO cells lysosomes are localized by lysoTracker Red"/>
          <p:cNvPicPr>
            <a:picLocks noChangeAspect="1"/>
          </p:cNvPicPr>
          <p:nvPr/>
        </p:nvPicPr>
        <p:blipFill>
          <a:blip r:embed="rId1"/>
          <a:stretch>
            <a:fillRect/>
          </a:stretch>
        </p:blipFill>
        <p:spPr>
          <a:xfrm>
            <a:off x="3352800" y="1676400"/>
            <a:ext cx="4648200" cy="4343400"/>
          </a:xfrm>
          <a:prstGeom prst="rect">
            <a:avLst/>
          </a:prstGeom>
          <a:noFill/>
          <a:ln w="9525">
            <a:noFill/>
          </a:ln>
        </p:spPr>
      </p:pic>
      <p:sp>
        <p:nvSpPr>
          <p:cNvPr id="34820" name="Rectangle 4"/>
          <p:cNvSpPr/>
          <p:nvPr/>
        </p:nvSpPr>
        <p:spPr>
          <a:xfrm>
            <a:off x="914400" y="1524000"/>
            <a:ext cx="1828800" cy="4486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latin typeface="Times New Roman" panose="02020603050405020304" pitchFamily="18" charset="0"/>
              </a:rPr>
              <a:t>中国仓鼠细胞内的溶酶体（特异的红色染料所示</a:t>
            </a:r>
            <a:r>
              <a:rPr lang="en-US" altLang="zh-CN" sz="3600" b="1" dirty="0">
                <a:latin typeface="Times New Roman" panose="02020603050405020304" pitchFamily="18" charset="0"/>
              </a:rPr>
              <a:t>):</a:t>
            </a:r>
            <a:endParaRPr lang="en-US" altLang="zh-CN" sz="3600" b="1" dirty="0">
              <a:latin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2"/>
          <p:cNvSpPr>
            <a:spLocks noGrp="1"/>
          </p:cNvSpPr>
          <p:nvPr>
            <p:ph type="title"/>
          </p:nvPr>
        </p:nvSpPr>
        <p:spPr>
          <a:xfrm>
            <a:off x="0" y="609600"/>
            <a:ext cx="9144000" cy="641350"/>
          </a:xfrm>
        </p:spPr>
        <p:txBody>
          <a:bodyPr vert="horz" wrap="square" lIns="91440" tIns="45720" rIns="91440" bIns="45720" anchor="ctr" anchorCtr="0"/>
          <a:p>
            <a:r>
              <a:rPr lang="zh-CN" altLang="en-US" sz="3600" b="1" dirty="0">
                <a:solidFill>
                  <a:srgbClr val="800000"/>
                </a:solidFill>
              </a:rPr>
              <a:t>一</a:t>
            </a:r>
            <a:r>
              <a:rPr lang="en-US" altLang="zh-CN" sz="3600" b="1" dirty="0">
                <a:solidFill>
                  <a:srgbClr val="800000"/>
                </a:solidFill>
              </a:rPr>
              <a:t>.</a:t>
            </a:r>
            <a:r>
              <a:rPr lang="zh-CN" altLang="en-US" sz="3600" b="1" dirty="0">
                <a:solidFill>
                  <a:srgbClr val="800000"/>
                </a:solidFill>
              </a:rPr>
              <a:t>溶酶体具有不同的形态</a:t>
            </a:r>
            <a:endParaRPr lang="zh-CN" altLang="en-US" sz="3600" b="1" dirty="0">
              <a:solidFill>
                <a:srgbClr val="800000"/>
              </a:solidFill>
            </a:endParaRPr>
          </a:p>
        </p:txBody>
      </p:sp>
      <p:sp>
        <p:nvSpPr>
          <p:cNvPr id="35843" name="Rectangle 3"/>
          <p:cNvSpPr>
            <a:spLocks noGrp="1"/>
          </p:cNvSpPr>
          <p:nvPr>
            <p:ph idx="1"/>
          </p:nvPr>
        </p:nvSpPr>
        <p:spPr>
          <a:xfrm>
            <a:off x="328613" y="1268413"/>
            <a:ext cx="2659062" cy="5113337"/>
          </a:xfrm>
        </p:spPr>
        <p:txBody>
          <a:bodyPr vert="horz" wrap="square" lIns="91440" tIns="45720" rIns="91440" bIns="45720" anchor="t" anchorCtr="0"/>
          <a:p>
            <a:endParaRPr lang="zh-CN" altLang="en-US" dirty="0"/>
          </a:p>
        </p:txBody>
      </p:sp>
      <p:pic>
        <p:nvPicPr>
          <p:cNvPr id="35844" name="Picture 4" descr="lysosomal morpholgy varation"/>
          <p:cNvPicPr>
            <a:picLocks noChangeAspect="1"/>
          </p:cNvPicPr>
          <p:nvPr/>
        </p:nvPicPr>
        <p:blipFill>
          <a:blip r:embed="rId1"/>
          <a:stretch>
            <a:fillRect/>
          </a:stretch>
        </p:blipFill>
        <p:spPr>
          <a:xfrm>
            <a:off x="381000" y="1447800"/>
            <a:ext cx="8001000" cy="502920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2" descr="lysosome structure"/>
          <p:cNvPicPr>
            <a:picLocks noChangeAspect="1"/>
          </p:cNvPicPr>
          <p:nvPr>
            <p:ph idx="1"/>
          </p:nvPr>
        </p:nvPicPr>
        <p:blipFill>
          <a:blip r:embed="rId1"/>
          <a:srcRect/>
          <a:stretch>
            <a:fillRect/>
          </a:stretch>
        </p:blipFill>
        <p:spPr>
          <a:xfrm>
            <a:off x="5181600" y="1295400"/>
            <a:ext cx="3616325" cy="4953000"/>
          </a:xfrm>
        </p:spPr>
      </p:pic>
      <p:sp>
        <p:nvSpPr>
          <p:cNvPr id="36867" name="Rectangle 3"/>
          <p:cNvSpPr/>
          <p:nvPr/>
        </p:nvSpPr>
        <p:spPr>
          <a:xfrm>
            <a:off x="990600" y="1219200"/>
            <a:ext cx="36576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90000"/>
              </a:lnSpc>
              <a:spcBef>
                <a:spcPct val="50000"/>
              </a:spcBef>
              <a:buClr>
                <a:schemeClr val="accent2"/>
              </a:buClr>
              <a:buFont typeface="Wingdings" panose="05000000000000000000" pitchFamily="2" charset="2"/>
              <a:buChar char="w"/>
            </a:pPr>
            <a:endParaRPr lang="zh-CN" altLang="en-US" b="1" dirty="0">
              <a:latin typeface="Times New Roman" panose="02020603050405020304" pitchFamily="18" charset="0"/>
            </a:endParaRPr>
          </a:p>
        </p:txBody>
      </p:sp>
      <p:pic>
        <p:nvPicPr>
          <p:cNvPr id="36868" name="Picture 4"/>
          <p:cNvPicPr>
            <a:picLocks noChangeAspect="1"/>
          </p:cNvPicPr>
          <p:nvPr/>
        </p:nvPicPr>
        <p:blipFill>
          <a:blip r:embed="rId2"/>
          <a:stretch>
            <a:fillRect/>
          </a:stretch>
        </p:blipFill>
        <p:spPr>
          <a:xfrm>
            <a:off x="3200400" y="533400"/>
            <a:ext cx="5791200" cy="5867400"/>
          </a:xfrm>
          <a:prstGeom prst="rect">
            <a:avLst/>
          </a:prstGeom>
          <a:noFill/>
          <a:ln w="9525">
            <a:noFill/>
          </a:ln>
        </p:spPr>
      </p:pic>
      <p:sp>
        <p:nvSpPr>
          <p:cNvPr id="36869" name="Rectangle 5"/>
          <p:cNvSpPr/>
          <p:nvPr/>
        </p:nvSpPr>
        <p:spPr>
          <a:xfrm>
            <a:off x="304800" y="1371600"/>
            <a:ext cx="3581400" cy="4831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accent2"/>
              </a:buClr>
              <a:buFont typeface="Wingdings" panose="05000000000000000000" pitchFamily="2" charset="2"/>
              <a:buNone/>
            </a:pPr>
            <a:endParaRPr lang="zh-CN" altLang="en-US" sz="2800" b="1" dirty="0">
              <a:latin typeface="Times New Roman" panose="02020603050405020304" pitchFamily="18" charset="0"/>
            </a:endParaRPr>
          </a:p>
          <a:p>
            <a:pPr lvl="0" eaLnBrk="1" hangingPunct="1">
              <a:spcBef>
                <a:spcPct val="50000"/>
              </a:spcBef>
              <a:buClr>
                <a:schemeClr val="accent2"/>
              </a:buClr>
            </a:pPr>
            <a:r>
              <a:rPr lang="zh-CN" altLang="en-US" sz="2800" b="1" dirty="0">
                <a:latin typeface="Times New Roman" panose="02020603050405020304" pitchFamily="18" charset="0"/>
              </a:rPr>
              <a:t>基质内含多种酸性水解酶</a:t>
            </a:r>
            <a:endParaRPr lang="zh-CN" altLang="en-US" sz="2800" b="1" dirty="0">
              <a:latin typeface="Times New Roman" panose="02020603050405020304" pitchFamily="18" charset="0"/>
            </a:endParaRPr>
          </a:p>
          <a:p>
            <a:pPr lvl="0" eaLnBrk="1" hangingPunct="1">
              <a:spcBef>
                <a:spcPct val="50000"/>
              </a:spcBef>
              <a:buClr>
                <a:schemeClr val="accent2"/>
              </a:buClr>
            </a:pPr>
            <a:r>
              <a:rPr lang="zh-CN" altLang="en-US" sz="2800" b="1" dirty="0">
                <a:latin typeface="Times New Roman" panose="02020603050405020304" pitchFamily="18" charset="0"/>
              </a:rPr>
              <a:t>膜上具有</a:t>
            </a:r>
            <a:r>
              <a:rPr lang="en-US" altLang="zh-CN" sz="2800" b="1" dirty="0">
                <a:latin typeface="Times New Roman" panose="02020603050405020304" pitchFamily="18" charset="0"/>
              </a:rPr>
              <a:t>H+</a:t>
            </a:r>
            <a:r>
              <a:rPr lang="zh-CN" altLang="en-US" sz="2800" b="1" dirty="0">
                <a:latin typeface="Times New Roman" panose="02020603050405020304" pitchFamily="18" charset="0"/>
              </a:rPr>
              <a:t>质子泵</a:t>
            </a:r>
            <a:endParaRPr lang="zh-CN" altLang="en-US" sz="2800" b="1" dirty="0">
              <a:latin typeface="Times New Roman" panose="02020603050405020304" pitchFamily="18" charset="0"/>
            </a:endParaRPr>
          </a:p>
          <a:p>
            <a:pPr lvl="0" eaLnBrk="1" hangingPunct="1">
              <a:spcBef>
                <a:spcPct val="50000"/>
              </a:spcBef>
              <a:buClr>
                <a:schemeClr val="accent2"/>
              </a:buClr>
            </a:pPr>
            <a:r>
              <a:rPr lang="zh-CN" altLang="en-US" sz="2800" b="1" dirty="0">
                <a:latin typeface="Times New Roman" panose="02020603050405020304" pitchFamily="18" charset="0"/>
              </a:rPr>
              <a:t>溶酶体膜内存在着特殊的转运蛋白</a:t>
            </a:r>
            <a:endParaRPr lang="zh-CN" altLang="en-US" sz="2800" b="1" dirty="0">
              <a:latin typeface="Times New Roman" panose="02020603050405020304" pitchFamily="18" charset="0"/>
            </a:endParaRPr>
          </a:p>
          <a:p>
            <a:pPr lvl="0" eaLnBrk="1" hangingPunct="1">
              <a:spcBef>
                <a:spcPct val="50000"/>
              </a:spcBef>
              <a:buClr>
                <a:schemeClr val="accent2"/>
              </a:buClr>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溶酶体的膜蛋白高度糖基化</a:t>
            </a:r>
            <a:r>
              <a:rPr lang="zh-CN" altLang="en-US" sz="2800" b="1" dirty="0">
                <a:solidFill>
                  <a:srgbClr val="FFFFFF"/>
                </a:solidFill>
                <a:latin typeface="宋体" panose="02010600030101010101" pitchFamily="2" charset="-122"/>
              </a:rPr>
              <a:t>防止自身膜蛋白降解</a:t>
            </a:r>
            <a:endParaRPr lang="zh-CN" altLang="en-US" sz="2800" b="1" dirty="0">
              <a:solidFill>
                <a:srgbClr val="FFFFFF"/>
              </a:solidFill>
              <a:latin typeface="宋体" panose="02010600030101010101" pitchFamily="2" charset="-122"/>
            </a:endParaRPr>
          </a:p>
        </p:txBody>
      </p:sp>
      <p:sp>
        <p:nvSpPr>
          <p:cNvPr id="36870" name="Rectangle 6"/>
          <p:cNvSpPr>
            <a:spLocks noGrp="1"/>
          </p:cNvSpPr>
          <p:nvPr>
            <p:ph type="title"/>
          </p:nvPr>
        </p:nvSpPr>
        <p:spPr>
          <a:xfrm>
            <a:off x="228600" y="304800"/>
            <a:ext cx="4419600" cy="1190625"/>
          </a:xfrm>
        </p:spPr>
        <p:txBody>
          <a:bodyPr vert="horz" wrap="square" lIns="91440" tIns="45720" rIns="91440" bIns="45720" anchor="ctr" anchorCtr="0"/>
          <a:p>
            <a:r>
              <a:rPr lang="zh-CN" altLang="en-US" sz="3200" b="1" dirty="0">
                <a:solidFill>
                  <a:srgbClr val="800000"/>
                </a:solidFill>
              </a:rPr>
              <a:t>二</a:t>
            </a:r>
            <a:r>
              <a:rPr lang="en-US" altLang="zh-CN" sz="3200" b="1" dirty="0">
                <a:solidFill>
                  <a:srgbClr val="800000"/>
                </a:solidFill>
              </a:rPr>
              <a:t>.</a:t>
            </a:r>
            <a:r>
              <a:rPr lang="zh-CN" altLang="en-US" sz="3200" b="1" dirty="0">
                <a:solidFill>
                  <a:srgbClr val="800000"/>
                </a:solidFill>
              </a:rPr>
              <a:t>溶酶体的结构特点：</a:t>
            </a:r>
            <a:endParaRPr lang="zh-CN" altLang="en-US" sz="3200" b="1" dirty="0">
              <a:solidFill>
                <a:srgbClr val="8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2"/>
          <p:cNvSpPr>
            <a:spLocks noGrp="1"/>
          </p:cNvSpPr>
          <p:nvPr>
            <p:ph type="title"/>
          </p:nvPr>
        </p:nvSpPr>
        <p:spPr>
          <a:xfrm>
            <a:off x="250825" y="620713"/>
            <a:ext cx="4032250" cy="719137"/>
          </a:xfrm>
        </p:spPr>
        <p:txBody>
          <a:bodyPr vert="horz" wrap="square" lIns="91440" tIns="45720" rIns="91440" bIns="45720" anchor="ctr" anchorCtr="0"/>
          <a:p>
            <a:pPr algn="l"/>
            <a:r>
              <a:rPr lang="zh-CN" altLang="en-US" sz="3200" b="1" dirty="0">
                <a:solidFill>
                  <a:srgbClr val="800000"/>
                </a:solidFill>
                <a:ea typeface="黑体" panose="02010609060101010101" pitchFamily="49" charset="-122"/>
              </a:rPr>
              <a:t>四</a:t>
            </a:r>
            <a:r>
              <a:rPr lang="en-US" altLang="zh-CN" sz="3200" b="1" dirty="0">
                <a:solidFill>
                  <a:srgbClr val="800000"/>
                </a:solidFill>
                <a:ea typeface="黑体" panose="02010609060101010101" pitchFamily="49" charset="-122"/>
              </a:rPr>
              <a:t>.</a:t>
            </a:r>
            <a:r>
              <a:rPr lang="zh-CN" altLang="en-US" sz="3200" b="1" dirty="0">
                <a:solidFill>
                  <a:srgbClr val="800000"/>
                </a:solidFill>
                <a:ea typeface="黑体" panose="02010609060101010101" pitchFamily="49" charset="-122"/>
              </a:rPr>
              <a:t>溶酶体类型</a:t>
            </a:r>
            <a:r>
              <a:rPr lang="en-US" altLang="zh-CN" sz="3200" b="1" dirty="0">
                <a:solidFill>
                  <a:srgbClr val="800000"/>
                </a:solidFill>
                <a:ea typeface="黑体" panose="02010609060101010101" pitchFamily="49" charset="-122"/>
              </a:rPr>
              <a:t>:</a:t>
            </a:r>
            <a:endParaRPr lang="en-US" altLang="zh-CN" sz="3200" b="1" dirty="0">
              <a:solidFill>
                <a:srgbClr val="800000"/>
              </a:solidFill>
              <a:ea typeface="黑体" panose="02010609060101010101" pitchFamily="49" charset="-122"/>
            </a:endParaRPr>
          </a:p>
        </p:txBody>
      </p:sp>
      <p:sp>
        <p:nvSpPr>
          <p:cNvPr id="38915" name="Rectangle 3"/>
          <p:cNvSpPr/>
          <p:nvPr/>
        </p:nvSpPr>
        <p:spPr>
          <a:xfrm>
            <a:off x="3257550" y="245745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8916" name="Rectangle 4"/>
          <p:cNvSpPr/>
          <p:nvPr/>
        </p:nvSpPr>
        <p:spPr>
          <a:xfrm>
            <a:off x="3314700" y="24669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8917" name="Rectangle 5"/>
          <p:cNvSpPr/>
          <p:nvPr/>
        </p:nvSpPr>
        <p:spPr>
          <a:xfrm>
            <a:off x="828675" y="3644900"/>
            <a:ext cx="2374900" cy="2443163"/>
          </a:xfrm>
          <a:prstGeom prst="rect">
            <a:avLst/>
          </a:prstGeom>
          <a:solidFill>
            <a:schemeClr val="bg2"/>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二</a:t>
            </a: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按功能</a:t>
            </a:r>
            <a:endParaRPr lang="zh-CN" altLang="en-US" sz="2800" b="1" dirty="0">
              <a:solidFill>
                <a:srgbClr val="800000"/>
              </a:solidFill>
              <a:latin typeface="Times New Roman" panose="02020603050405020304" pitchFamily="18" charset="0"/>
              <a:ea typeface="黑体" panose="02010609060101010101" pitchFamily="49" charset="-122"/>
            </a:endParaRP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初级溶酶体</a:t>
            </a:r>
            <a:endParaRPr lang="zh-CN" altLang="en-US" sz="2800" b="1" dirty="0">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次级溶酶体</a:t>
            </a:r>
            <a:endParaRPr lang="zh-CN" altLang="en-US" sz="2800" b="1" dirty="0">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三级溶酶体</a:t>
            </a:r>
            <a:endParaRPr lang="zh-CN" altLang="en-US" sz="2800" b="1" dirty="0">
              <a:latin typeface="黑体" panose="02010609060101010101" pitchFamily="49" charset="-122"/>
              <a:ea typeface="黑体" panose="02010609060101010101" pitchFamily="49" charset="-122"/>
            </a:endParaRPr>
          </a:p>
        </p:txBody>
      </p:sp>
      <p:sp>
        <p:nvSpPr>
          <p:cNvPr id="38918" name="Rectangle 6"/>
          <p:cNvSpPr/>
          <p:nvPr/>
        </p:nvSpPr>
        <p:spPr>
          <a:xfrm>
            <a:off x="2362200" y="4114800"/>
            <a:ext cx="2514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b="1" dirty="0">
              <a:latin typeface="Times New Roman" panose="02020603050405020304" pitchFamily="18" charset="0"/>
            </a:endParaRPr>
          </a:p>
        </p:txBody>
      </p:sp>
      <p:sp>
        <p:nvSpPr>
          <p:cNvPr id="38919" name="Rectangle 7"/>
          <p:cNvSpPr/>
          <p:nvPr/>
        </p:nvSpPr>
        <p:spPr>
          <a:xfrm>
            <a:off x="3276600" y="5410200"/>
            <a:ext cx="2819400" cy="10668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85000"/>
              </a:lnSpc>
              <a:spcBef>
                <a:spcPct val="0"/>
              </a:spcBef>
              <a:buNone/>
            </a:pPr>
            <a:endParaRPr lang="zh-CN" altLang="en-US" sz="2800" b="1" dirty="0">
              <a:solidFill>
                <a:srgbClr val="800000"/>
              </a:solidFill>
              <a:latin typeface="Times New Roman" panose="02020603050405020304" pitchFamily="18" charset="0"/>
            </a:endParaRPr>
          </a:p>
        </p:txBody>
      </p:sp>
      <p:graphicFrame>
        <p:nvGraphicFramePr>
          <p:cNvPr id="38920" name="Object 8"/>
          <p:cNvGraphicFramePr>
            <a:graphicFrameLocks noChangeAspect="1"/>
          </p:cNvGraphicFramePr>
          <p:nvPr>
            <p:ph idx="1"/>
          </p:nvPr>
        </p:nvGraphicFramePr>
        <p:xfrm>
          <a:off x="3276600" y="549275"/>
          <a:ext cx="5543550" cy="6308725"/>
        </p:xfrm>
        <a:graphic>
          <a:graphicData uri="http://schemas.openxmlformats.org/presentationml/2006/ole">
            <mc:AlternateContent xmlns:mc="http://schemas.openxmlformats.org/markup-compatibility/2006">
              <mc:Choice xmlns:v="urn:schemas-microsoft-com:vml" Requires="v">
                <p:oleObj spid="_x0000_s3078" name="" r:id="rId1" imgW="7620000" imgH="6527800" progId="Photoshop.Image.7">
                  <p:embed/>
                </p:oleObj>
              </mc:Choice>
              <mc:Fallback>
                <p:oleObj name="" r:id="rId1" imgW="7620000" imgH="6527800" progId="Photoshop.Image.7">
                  <p:embed/>
                  <p:pic>
                    <p:nvPicPr>
                      <p:cNvPr id="0" name="图片 3077"/>
                      <p:cNvPicPr/>
                      <p:nvPr/>
                    </p:nvPicPr>
                    <p:blipFill>
                      <a:blip r:embed="rId2"/>
                      <a:srcRect/>
                      <a:stretch>
                        <a:fillRect/>
                      </a:stretch>
                    </p:blipFill>
                    <p:spPr>
                      <a:xfrm>
                        <a:off x="3276600" y="549275"/>
                        <a:ext cx="5543550" cy="6308725"/>
                      </a:xfrm>
                      <a:prstGeom prst="rect">
                        <a:avLst/>
                      </a:prstGeom>
                      <a:noFill/>
                      <a:ln w="38100">
                        <a:miter/>
                      </a:ln>
                    </p:spPr>
                  </p:pic>
                </p:oleObj>
              </mc:Fallback>
            </mc:AlternateContent>
          </a:graphicData>
        </a:graphic>
      </p:graphicFrame>
      <p:sp>
        <p:nvSpPr>
          <p:cNvPr id="38921" name="Rectangle 9"/>
          <p:cNvSpPr/>
          <p:nvPr/>
        </p:nvSpPr>
        <p:spPr>
          <a:xfrm>
            <a:off x="684213" y="1341438"/>
            <a:ext cx="2808287" cy="1801812"/>
          </a:xfrm>
          <a:prstGeom prst="rect">
            <a:avLst/>
          </a:prstGeom>
          <a:solidFill>
            <a:srgbClr val="CCCCFF"/>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一</a:t>
            </a: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按形成</a:t>
            </a:r>
            <a:endParaRPr lang="zh-CN" altLang="en-US" sz="2800" b="1" dirty="0">
              <a:solidFill>
                <a:srgbClr val="800000"/>
              </a:solidFill>
              <a:latin typeface="Times New Roman" panose="02020603050405020304" pitchFamily="18" charset="0"/>
              <a:ea typeface="黑体" panose="02010609060101010101" pitchFamily="49" charset="-122"/>
            </a:endParaRP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自噬性溶酶体</a:t>
            </a:r>
            <a:endParaRPr lang="zh-CN" altLang="en-US" sz="2800" b="1" dirty="0">
              <a:latin typeface="黑体" panose="02010609060101010101" pitchFamily="49" charset="-122"/>
              <a:ea typeface="黑体" panose="02010609060101010101" pitchFamily="49" charset="-122"/>
            </a:endParaRP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吞噬性溶酶体</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Rectangle 2"/>
          <p:cNvSpPr/>
          <p:nvPr/>
        </p:nvSpPr>
        <p:spPr>
          <a:xfrm>
            <a:off x="2905125" y="22431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40963" name="Picture 3"/>
          <p:cNvPicPr>
            <a:picLocks noChangeAspect="1"/>
          </p:cNvPicPr>
          <p:nvPr/>
        </p:nvPicPr>
        <p:blipFill>
          <a:blip r:embed="rId1"/>
          <a:stretch>
            <a:fillRect/>
          </a:stretch>
        </p:blipFill>
        <p:spPr>
          <a:xfrm>
            <a:off x="5003800" y="2852738"/>
            <a:ext cx="3079750" cy="2667000"/>
          </a:xfrm>
          <a:prstGeom prst="rect">
            <a:avLst/>
          </a:prstGeom>
          <a:noFill/>
          <a:ln w="9525">
            <a:noFill/>
          </a:ln>
        </p:spPr>
      </p:pic>
      <p:sp>
        <p:nvSpPr>
          <p:cNvPr id="40964" name="Rectangle 4"/>
          <p:cNvSpPr>
            <a:spLocks noGrp="1"/>
          </p:cNvSpPr>
          <p:nvPr>
            <p:ph type="title" idx="4294967295"/>
          </p:nvPr>
        </p:nvSpPr>
        <p:spPr>
          <a:xfrm>
            <a:off x="4859338" y="1196975"/>
            <a:ext cx="3733800" cy="1371600"/>
          </a:xfrm>
        </p:spPr>
        <p:txBody>
          <a:bodyPr vert="horz" wrap="square" lIns="91440" tIns="45720" rIns="91440" bIns="45720" anchor="ctr" anchorCtr="0"/>
          <a:p>
            <a:pPr algn="l"/>
            <a:r>
              <a:rPr lang="zh-CN" altLang="en-US" sz="2800" b="1" dirty="0">
                <a:solidFill>
                  <a:srgbClr val="800000"/>
                </a:solidFill>
              </a:rPr>
              <a:t>自</a:t>
            </a:r>
            <a:r>
              <a:rPr lang="zh-CN" altLang="en-US" sz="2800" b="1" dirty="0">
                <a:solidFill>
                  <a:srgbClr val="800000"/>
                </a:solidFill>
                <a:latin typeface="宋体" panose="02010600030101010101" pitchFamily="2" charset="-122"/>
              </a:rPr>
              <a:t>噬</a:t>
            </a:r>
            <a:r>
              <a:rPr lang="zh-CN" altLang="en-US" sz="2800" b="1" dirty="0">
                <a:solidFill>
                  <a:srgbClr val="800000"/>
                </a:solidFill>
              </a:rPr>
              <a:t>溶酶体</a:t>
            </a:r>
            <a:r>
              <a:rPr lang="zh-CN" altLang="en-US" sz="2400" dirty="0">
                <a:solidFill>
                  <a:srgbClr val="800000"/>
                </a:solidFill>
                <a:latin typeface="宋体" panose="02010600030101010101" pitchFamily="2" charset="-122"/>
              </a:rPr>
              <a:t>（</a:t>
            </a:r>
            <a:r>
              <a:rPr lang="en-US" altLang="zh-CN" sz="2400" dirty="0">
                <a:solidFill>
                  <a:srgbClr val="800000"/>
                </a:solidFill>
              </a:rPr>
              <a:t>autophagolysosome</a:t>
            </a:r>
            <a:r>
              <a:rPr lang="zh-CN" altLang="en-US" sz="2400" dirty="0">
                <a:solidFill>
                  <a:srgbClr val="800000"/>
                </a:solidFill>
                <a:latin typeface="宋体" panose="02010600030101010101" pitchFamily="2" charset="-122"/>
              </a:rPr>
              <a:t>）</a:t>
            </a:r>
            <a:r>
              <a:rPr lang="zh-CN" altLang="en-US" sz="2800" b="1" dirty="0">
                <a:solidFill>
                  <a:srgbClr val="800000"/>
                </a:solidFill>
              </a:rPr>
              <a:t>：底物为内源性物质</a:t>
            </a:r>
            <a:endParaRPr lang="zh-CN" altLang="en-US" sz="2800" b="1" dirty="0">
              <a:solidFill>
                <a:srgbClr val="800000"/>
              </a:solidFill>
            </a:endParaRPr>
          </a:p>
        </p:txBody>
      </p:sp>
      <p:pic>
        <p:nvPicPr>
          <p:cNvPr id="40965" name="Picture 5"/>
          <p:cNvPicPr>
            <a:picLocks noChangeAspect="1"/>
          </p:cNvPicPr>
          <p:nvPr/>
        </p:nvPicPr>
        <p:blipFill>
          <a:blip r:embed="rId2"/>
          <a:stretch>
            <a:fillRect/>
          </a:stretch>
        </p:blipFill>
        <p:spPr>
          <a:xfrm>
            <a:off x="755650" y="2708275"/>
            <a:ext cx="3094038" cy="3030538"/>
          </a:xfrm>
          <a:prstGeom prst="rect">
            <a:avLst/>
          </a:prstGeom>
          <a:noFill/>
          <a:ln w="9525">
            <a:noFill/>
          </a:ln>
        </p:spPr>
      </p:pic>
      <p:sp>
        <p:nvSpPr>
          <p:cNvPr id="40966" name="Rectangle 6"/>
          <p:cNvSpPr/>
          <p:nvPr/>
        </p:nvSpPr>
        <p:spPr>
          <a:xfrm>
            <a:off x="684213" y="1268413"/>
            <a:ext cx="3763962"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Times New Roman" panose="02020603050405020304" pitchFamily="18" charset="0"/>
              </a:rPr>
              <a:t>异溶酶体</a:t>
            </a:r>
            <a:r>
              <a:rPr lang="en-US" altLang="zh-CN" sz="2800" dirty="0"/>
              <a:t>(phagolysosome)</a:t>
            </a:r>
            <a:r>
              <a:rPr lang="en-US" altLang="zh-CN" sz="2800" b="1" dirty="0">
                <a:latin typeface="Times New Roman" panose="02020603050405020304" pitchFamily="18" charset="0"/>
              </a:rPr>
              <a:t>: </a:t>
            </a:r>
            <a:endParaRPr lang="en-US" altLang="zh-CN" sz="2800" b="1" dirty="0">
              <a:latin typeface="Times New Roman" panose="02020603050405020304" pitchFamily="18" charset="0"/>
            </a:endParaRPr>
          </a:p>
          <a:p>
            <a:pPr marL="0" lvl="0" indent="0" eaLnBrk="1" hangingPunct="1">
              <a:spcBef>
                <a:spcPct val="0"/>
              </a:spcBef>
              <a:buNone/>
            </a:pPr>
            <a:r>
              <a:rPr lang="zh-CN" altLang="en-US" sz="2800" b="1" dirty="0">
                <a:latin typeface="Times New Roman" panose="02020603050405020304" pitchFamily="18" charset="0"/>
              </a:rPr>
              <a:t>底物为外源性异物</a:t>
            </a:r>
            <a:endParaRPr lang="zh-CN" altLang="en-US" sz="2800" b="1" dirty="0">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p:nvPr/>
        </p:nvSpPr>
        <p:spPr>
          <a:xfrm>
            <a:off x="2905125" y="161925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1987" name="Rectangle 3"/>
          <p:cNvSpPr>
            <a:spLocks noGrp="1"/>
          </p:cNvSpPr>
          <p:nvPr>
            <p:ph type="title" idx="4294967295"/>
          </p:nvPr>
        </p:nvSpPr>
        <p:spPr>
          <a:xfrm>
            <a:off x="196850" y="152400"/>
            <a:ext cx="2819400" cy="4876800"/>
          </a:xfrm>
        </p:spPr>
        <p:txBody>
          <a:bodyPr vert="horz" wrap="square" lIns="91440" tIns="45720" rIns="91440" bIns="45720" anchor="ctr" anchorCtr="0"/>
          <a:p>
            <a:pPr algn="l"/>
            <a:r>
              <a:rPr lang="zh-CN" altLang="en-US" sz="3600" b="1" dirty="0">
                <a:solidFill>
                  <a:srgbClr val="800000"/>
                </a:solidFill>
              </a:rPr>
              <a:t>自噬体</a:t>
            </a:r>
            <a:r>
              <a:rPr lang="zh-CN" altLang="en-US" sz="2400" b="1" dirty="0">
                <a:solidFill>
                  <a:srgbClr val="800000"/>
                </a:solidFill>
              </a:rPr>
              <a:t>（</a:t>
            </a:r>
            <a:r>
              <a:rPr lang="en-US" altLang="zh-CN" sz="2400" b="1" dirty="0">
                <a:solidFill>
                  <a:srgbClr val="800000"/>
                </a:solidFill>
              </a:rPr>
              <a:t>autophagosome)</a:t>
            </a:r>
            <a:r>
              <a:rPr lang="zh-CN" altLang="en-US" sz="2400" b="1" dirty="0">
                <a:solidFill>
                  <a:srgbClr val="800000"/>
                </a:solidFill>
              </a:rPr>
              <a:t>：</a:t>
            </a:r>
            <a:br>
              <a:rPr lang="zh-CN" altLang="en-US" sz="2400" b="1" dirty="0">
                <a:solidFill>
                  <a:schemeClr val="accent2"/>
                </a:solidFill>
              </a:rPr>
            </a:br>
            <a:br>
              <a:rPr lang="zh-CN" altLang="en-US" sz="2400" b="1" dirty="0">
                <a:solidFill>
                  <a:schemeClr val="accent2"/>
                </a:solidFill>
              </a:rPr>
            </a:br>
            <a:r>
              <a:rPr lang="zh-CN" altLang="en-US" sz="3600" b="1" dirty="0">
                <a:solidFill>
                  <a:srgbClr val="333300"/>
                </a:solidFill>
              </a:rPr>
              <a:t>细胞内衰老的细胞器等被内质网或高尔基体的膜包裹而形成的小体。</a:t>
            </a:r>
            <a:endParaRPr lang="zh-CN" altLang="en-US" sz="3600" b="1" dirty="0">
              <a:solidFill>
                <a:srgbClr val="333300"/>
              </a:solidFill>
            </a:endParaRPr>
          </a:p>
        </p:txBody>
      </p:sp>
      <p:pic>
        <p:nvPicPr>
          <p:cNvPr id="41988" name="Picture 4"/>
          <p:cNvPicPr>
            <a:picLocks noChangeAspect="1"/>
          </p:cNvPicPr>
          <p:nvPr/>
        </p:nvPicPr>
        <p:blipFill>
          <a:blip r:embed="rId1"/>
          <a:stretch>
            <a:fillRect/>
          </a:stretch>
        </p:blipFill>
        <p:spPr>
          <a:xfrm>
            <a:off x="3886200" y="368300"/>
            <a:ext cx="4449763" cy="2978150"/>
          </a:xfrm>
          <a:prstGeom prst="rect">
            <a:avLst/>
          </a:prstGeom>
          <a:noFill/>
          <a:ln w="9525">
            <a:noFill/>
          </a:ln>
        </p:spPr>
      </p:pic>
      <p:pic>
        <p:nvPicPr>
          <p:cNvPr id="41989" name="图片 1"/>
          <p:cNvPicPr>
            <a:picLocks noChangeAspect="1"/>
          </p:cNvPicPr>
          <p:nvPr/>
        </p:nvPicPr>
        <p:blipFill>
          <a:blip r:embed="rId2"/>
          <a:stretch>
            <a:fillRect/>
          </a:stretch>
        </p:blipFill>
        <p:spPr>
          <a:xfrm>
            <a:off x="3276600" y="3657600"/>
            <a:ext cx="5378450" cy="241300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3010" name="图片 1"/>
          <p:cNvPicPr>
            <a:picLocks noChangeAspect="1"/>
          </p:cNvPicPr>
          <p:nvPr/>
        </p:nvPicPr>
        <p:blipFill>
          <a:blip r:embed="rId1"/>
          <a:stretch>
            <a:fillRect/>
          </a:stretch>
        </p:blipFill>
        <p:spPr>
          <a:xfrm>
            <a:off x="0" y="762000"/>
            <a:ext cx="3756025" cy="2667000"/>
          </a:xfrm>
          <a:prstGeom prst="rect">
            <a:avLst/>
          </a:prstGeom>
          <a:noFill/>
          <a:ln w="9525">
            <a:noFill/>
          </a:ln>
        </p:spPr>
      </p:pic>
      <p:sp>
        <p:nvSpPr>
          <p:cNvPr id="43011" name="文本框 2"/>
          <p:cNvSpPr txBox="1"/>
          <p:nvPr/>
        </p:nvSpPr>
        <p:spPr>
          <a:xfrm>
            <a:off x="152400" y="0"/>
            <a:ext cx="6934200" cy="830263"/>
          </a:xfrm>
          <a:prstGeom prst="rect">
            <a:avLst/>
          </a:prstGeom>
          <a:noFill/>
          <a:ln w="9525">
            <a:noFill/>
          </a:ln>
        </p:spPr>
        <p:txBody>
          <a:bodyPr>
            <a:spAutoFit/>
          </a:bodyPr>
          <a:p>
            <a:r>
              <a:rPr lang="en-US" altLang="zh-CN" sz="2400" dirty="0">
                <a:solidFill>
                  <a:srgbClr val="0000FF"/>
                </a:solidFill>
                <a:latin typeface="黑体" panose="02010609060101010101" pitchFamily="49" charset="-122"/>
                <a:ea typeface="黑体" panose="02010609060101010101" pitchFamily="49" charset="-122"/>
              </a:rPr>
              <a:t>2016</a:t>
            </a:r>
            <a:r>
              <a:rPr lang="zh-CN" altLang="en-US" sz="2400" dirty="0">
                <a:solidFill>
                  <a:srgbClr val="0000FF"/>
                </a:solidFill>
                <a:latin typeface="黑体" panose="02010609060101010101" pitchFamily="49" charset="-122"/>
                <a:ea typeface="黑体" panose="02010609060101010101" pitchFamily="49" charset="-122"/>
              </a:rPr>
              <a:t>年诺贝尔生理学或医学奖授予</a:t>
            </a:r>
            <a:r>
              <a:rPr lang="zh-CN" altLang="en-US" sz="2400" dirty="0">
                <a:solidFill>
                  <a:srgbClr val="0000FF"/>
                </a:solidFill>
                <a:highlight>
                  <a:srgbClr val="FFFF00"/>
                </a:highlight>
                <a:latin typeface="黑体" panose="02010609060101010101" pitchFamily="49" charset="-122"/>
                <a:ea typeface="黑体" panose="02010609060101010101" pitchFamily="49" charset="-122"/>
              </a:rPr>
              <a:t>大隅良典</a:t>
            </a:r>
            <a:r>
              <a:rPr lang="zh-CN" altLang="en-US" sz="2400" dirty="0">
                <a:solidFill>
                  <a:srgbClr val="0000FF"/>
                </a:solidFill>
                <a:latin typeface="黑体" panose="02010609060101010101" pitchFamily="49" charset="-122"/>
                <a:ea typeface="黑体" panose="02010609060101010101" pitchFamily="49" charset="-122"/>
              </a:rPr>
              <a:t>，以表彰他为“自噬作用”机理发现所作出的贡献</a:t>
            </a:r>
            <a:endParaRPr lang="zh-CN" altLang="en-US" sz="2400" dirty="0">
              <a:solidFill>
                <a:srgbClr val="0000FF"/>
              </a:solidFill>
              <a:latin typeface="黑体" panose="02010609060101010101" pitchFamily="49" charset="-122"/>
              <a:ea typeface="黑体" panose="02010609060101010101" pitchFamily="49" charset="-122"/>
            </a:endParaRPr>
          </a:p>
        </p:txBody>
      </p:sp>
      <p:pic>
        <p:nvPicPr>
          <p:cNvPr id="43012" name="图片 3"/>
          <p:cNvPicPr>
            <a:picLocks noChangeAspect="1"/>
          </p:cNvPicPr>
          <p:nvPr/>
        </p:nvPicPr>
        <p:blipFill>
          <a:blip r:embed="rId2"/>
          <a:stretch>
            <a:fillRect/>
          </a:stretch>
        </p:blipFill>
        <p:spPr>
          <a:xfrm>
            <a:off x="3688715" y="1257300"/>
            <a:ext cx="5094605" cy="2171700"/>
          </a:xfrm>
          <a:prstGeom prst="rect">
            <a:avLst/>
          </a:prstGeom>
          <a:noFill/>
          <a:ln w="9525">
            <a:noFill/>
          </a:ln>
        </p:spPr>
      </p:pic>
      <p:pic>
        <p:nvPicPr>
          <p:cNvPr id="103" name="图片 102"/>
          <p:cNvPicPr/>
          <p:nvPr/>
        </p:nvPicPr>
        <p:blipFill>
          <a:blip r:embed="rId3"/>
          <a:stretch>
            <a:fillRect/>
          </a:stretch>
        </p:blipFill>
        <p:spPr>
          <a:xfrm>
            <a:off x="676275" y="3576320"/>
            <a:ext cx="7409180" cy="2993390"/>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xfrm>
            <a:off x="533400" y="304800"/>
            <a:ext cx="8216900" cy="1143000"/>
          </a:xfrm>
        </p:spPr>
        <p:txBody>
          <a:bodyPr vert="horz" wrap="square" lIns="91440" tIns="45720" rIns="91440" bIns="45720" anchor="ctr" anchorCtr="0"/>
          <a:p>
            <a:pPr algn="l"/>
            <a:r>
              <a:rPr lang="zh-CN" altLang="en-US" sz="3600" b="1" dirty="0">
                <a:solidFill>
                  <a:srgbClr val="800000"/>
                </a:solidFill>
              </a:rPr>
              <a:t>自噬作用对细胞的生命活动有什么意义</a:t>
            </a:r>
            <a:r>
              <a:rPr lang="en-US" altLang="zh-CN" sz="3600" b="1" dirty="0">
                <a:solidFill>
                  <a:srgbClr val="800000"/>
                </a:solidFill>
              </a:rPr>
              <a:t>?</a:t>
            </a:r>
            <a:r>
              <a:rPr lang="en-US" altLang="zh-CN" sz="3600" dirty="0">
                <a:solidFill>
                  <a:schemeClr val="accent2"/>
                </a:solidFill>
              </a:rPr>
              <a:t> </a:t>
            </a:r>
            <a:endParaRPr lang="en-US" altLang="zh-CN" sz="3600" dirty="0">
              <a:solidFill>
                <a:schemeClr val="accent2"/>
              </a:solidFill>
            </a:endParaRPr>
          </a:p>
        </p:txBody>
      </p:sp>
      <p:sp>
        <p:nvSpPr>
          <p:cNvPr id="132099" name="Rectangle 3"/>
          <p:cNvSpPr>
            <a:spLocks noGrp="1"/>
          </p:cNvSpPr>
          <p:nvPr>
            <p:ph idx="1"/>
          </p:nvPr>
        </p:nvSpPr>
        <p:spPr>
          <a:xfrm>
            <a:off x="457200" y="1371600"/>
            <a:ext cx="8310563" cy="4724400"/>
          </a:xfrm>
        </p:spPr>
        <p:txBody>
          <a:bodyPr vert="horz" wrap="square" lIns="91440" tIns="45720" rIns="91440" bIns="45720" anchor="t" anchorCtr="0"/>
          <a:p>
            <a:pPr>
              <a:lnSpc>
                <a:spcPct val="90000"/>
              </a:lnSpc>
            </a:pPr>
            <a:r>
              <a:rPr lang="zh-CN" altLang="en-US" sz="2800" b="1" dirty="0">
                <a:solidFill>
                  <a:srgbClr val="800000"/>
                </a:solidFill>
                <a:latin typeface="宋体" panose="02010600030101010101" pitchFamily="2" charset="-122"/>
              </a:rPr>
              <a:t>酶系统的更新</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细胞质中某些暂时不需要的酶系统</a:t>
            </a:r>
            <a:r>
              <a:rPr lang="en-US" altLang="zh-CN" sz="2800" b="1" dirty="0">
                <a:latin typeface="宋体" panose="02010600030101010101" pitchFamily="2" charset="-122"/>
              </a:rPr>
              <a:t>, </a:t>
            </a:r>
            <a:r>
              <a:rPr lang="zh-CN" altLang="en-US" sz="2800" b="1" dirty="0">
                <a:latin typeface="宋体" panose="02010600030101010101" pitchFamily="2" charset="-122"/>
              </a:rPr>
              <a:t>需要通过自噬作用进行更新。 </a:t>
            </a:r>
            <a:endParaRPr lang="zh-CN" altLang="en-US" sz="2800" b="1" dirty="0">
              <a:latin typeface="宋体" panose="02010600030101010101" pitchFamily="2" charset="-122"/>
            </a:endParaRPr>
          </a:p>
          <a:p>
            <a:pPr>
              <a:lnSpc>
                <a:spcPct val="90000"/>
              </a:lnSpc>
            </a:pPr>
            <a:r>
              <a:rPr lang="zh-CN" altLang="en-US" sz="2800" b="1" dirty="0">
                <a:solidFill>
                  <a:srgbClr val="800000"/>
                </a:solidFill>
                <a:latin typeface="宋体" panose="02010600030101010101" pitchFamily="2" charset="-122"/>
              </a:rPr>
              <a:t>旧细胞器的清除</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细胞器都有一定的寿命</a:t>
            </a:r>
            <a:r>
              <a:rPr lang="en-US" altLang="zh-CN" sz="2800" b="1" dirty="0">
                <a:latin typeface="宋体" panose="02010600030101010101" pitchFamily="2" charset="-122"/>
              </a:rPr>
              <a:t>, </a:t>
            </a:r>
            <a:r>
              <a:rPr lang="zh-CN" altLang="en-US" sz="2800" b="1" dirty="0">
                <a:latin typeface="宋体" panose="02010600030101010101" pitchFamily="2" charset="-122"/>
              </a:rPr>
              <a:t>为了保证细胞正常的代谢活动</a:t>
            </a:r>
            <a:r>
              <a:rPr lang="en-US" altLang="zh-CN" sz="2800" b="1" dirty="0">
                <a:latin typeface="宋体" panose="02010600030101010101" pitchFamily="2" charset="-122"/>
              </a:rPr>
              <a:t>, </a:t>
            </a:r>
            <a:r>
              <a:rPr lang="zh-CN" altLang="en-US" sz="2800" b="1" dirty="0">
                <a:latin typeface="宋体" panose="02010600030101010101" pitchFamily="2" charset="-122"/>
              </a:rPr>
              <a:t>必须不断地清除衰老的细胞器和生物大分子。很多生物大分子的半衰期只有几小时或几天。肝细胞中线粒体的寿命平均约</a:t>
            </a:r>
            <a:r>
              <a:rPr lang="en-US" altLang="zh-CN" sz="2800" b="1" dirty="0">
                <a:latin typeface="宋体" panose="02010600030101010101" pitchFamily="2" charset="-122"/>
              </a:rPr>
              <a:t>10</a:t>
            </a:r>
            <a:r>
              <a:rPr lang="zh-CN" altLang="en-US" sz="2800" b="1" dirty="0">
                <a:latin typeface="宋体" panose="02010600030101010101" pitchFamily="2" charset="-122"/>
              </a:rPr>
              <a:t>天左右。  </a:t>
            </a:r>
            <a:endParaRPr lang="zh-CN" altLang="en-US" sz="2800" b="1" dirty="0">
              <a:latin typeface="宋体" panose="02010600030101010101" pitchFamily="2" charset="-122"/>
            </a:endParaRPr>
          </a:p>
          <a:p>
            <a:pPr>
              <a:lnSpc>
                <a:spcPct val="90000"/>
              </a:lnSpc>
            </a:pPr>
            <a:r>
              <a:rPr lang="zh-CN" altLang="en-US" sz="2800" b="1" dirty="0">
                <a:solidFill>
                  <a:srgbClr val="800000"/>
                </a:solidFill>
                <a:latin typeface="宋体" panose="02010600030101010101" pitchFamily="2" charset="-122"/>
              </a:rPr>
              <a:t>参与细胞发育</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如红细胞发育成熟后</a:t>
            </a:r>
            <a:r>
              <a:rPr lang="en-US" altLang="zh-CN" sz="2800" b="1" dirty="0">
                <a:latin typeface="宋体" panose="02010600030101010101" pitchFamily="2" charset="-122"/>
              </a:rPr>
              <a:t>, </a:t>
            </a:r>
            <a:r>
              <a:rPr lang="zh-CN" altLang="en-US" sz="2800" b="1" dirty="0">
                <a:latin typeface="宋体" panose="02010600030101010101" pitchFamily="2" charset="-122"/>
              </a:rPr>
              <a:t>所有的细胞器都要通过自噬作用被清除。 </a:t>
            </a:r>
            <a:endParaRPr lang="zh-CN" altLang="en-US" sz="2800" b="1" dirty="0">
              <a:latin typeface="宋体" panose="02010600030101010101" pitchFamily="2" charset="-122"/>
            </a:endParaRPr>
          </a:p>
          <a:p>
            <a:pPr>
              <a:lnSpc>
                <a:spcPct val="90000"/>
              </a:lnSpc>
            </a:pPr>
            <a:r>
              <a:rPr lang="zh-CN" altLang="en-US" sz="2800" b="1" dirty="0">
                <a:solidFill>
                  <a:srgbClr val="800000"/>
                </a:solidFill>
                <a:latin typeface="宋体" panose="02010600030101010101" pitchFamily="2" charset="-122"/>
              </a:rPr>
              <a:t>应激反应</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在细胞饥饿条件下</a:t>
            </a:r>
            <a:r>
              <a:rPr lang="en-US" altLang="zh-CN" sz="2800" b="1" dirty="0">
                <a:latin typeface="宋体" panose="02010600030101010101" pitchFamily="2" charset="-122"/>
              </a:rPr>
              <a:t>, </a:t>
            </a:r>
            <a:r>
              <a:rPr lang="zh-CN" altLang="en-US" sz="2800" b="1" dirty="0">
                <a:latin typeface="宋体" panose="02010600030101010101" pitchFamily="2" charset="-122"/>
              </a:rPr>
              <a:t>自噬作用也特别强</a:t>
            </a:r>
            <a:r>
              <a:rPr lang="en-US" altLang="zh-CN" sz="2800" b="1" dirty="0">
                <a:latin typeface="宋体" panose="02010600030101010101" pitchFamily="2" charset="-122"/>
              </a:rPr>
              <a:t>, </a:t>
            </a:r>
            <a:r>
              <a:rPr lang="zh-CN" altLang="en-US" sz="2800" b="1" dirty="0">
                <a:latin typeface="宋体" panose="02010600030101010101" pitchFamily="2" charset="-122"/>
              </a:rPr>
              <a:t>主要是为细胞提供能量</a:t>
            </a:r>
            <a:r>
              <a:rPr lang="en-US" altLang="zh-CN" sz="2800" b="1" dirty="0">
                <a:latin typeface="宋体" panose="02010600030101010101" pitchFamily="2" charset="-122"/>
              </a:rPr>
              <a:t>, </a:t>
            </a:r>
            <a:r>
              <a:rPr lang="zh-CN" altLang="en-US" sz="2800" b="1" dirty="0">
                <a:latin typeface="宋体" panose="02010600030101010101" pitchFamily="2" charset="-122"/>
              </a:rPr>
              <a:t>维持细胞的生命活动。</a:t>
            </a:r>
            <a:r>
              <a:rPr lang="zh-CN" altLang="en-US"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099">
                                            <p:txEl>
                                              <p:charRg st="0" end="39"/>
                                            </p:txEl>
                                          </p:spTgt>
                                        </p:tgtEl>
                                        <p:attrNameLst>
                                          <p:attrName>style.visibility</p:attrName>
                                        </p:attrNameLst>
                                      </p:cBhvr>
                                      <p:to>
                                        <p:strVal val="visible"/>
                                      </p:to>
                                    </p:set>
                                    <p:anim calcmode="lin" valueType="num">
                                      <p:cBhvr additive="base">
                                        <p:cTn id="7" dur="500" fill="hold"/>
                                        <p:tgtEl>
                                          <p:spTgt spid="132099">
                                            <p:txEl>
                                              <p:charRg st="0" end="3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2099">
                                            <p:txEl>
                                              <p:charRg st="0" end="3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2099">
                                            <p:txEl>
                                              <p:charRg st="39" end="136"/>
                                            </p:txEl>
                                          </p:spTgt>
                                        </p:tgtEl>
                                        <p:attrNameLst>
                                          <p:attrName>style.visibility</p:attrName>
                                        </p:attrNameLst>
                                      </p:cBhvr>
                                      <p:to>
                                        <p:strVal val="visible"/>
                                      </p:to>
                                    </p:set>
                                    <p:anim calcmode="lin" valueType="num">
                                      <p:cBhvr additive="base">
                                        <p:cTn id="13" dur="500" fill="hold"/>
                                        <p:tgtEl>
                                          <p:spTgt spid="132099">
                                            <p:txEl>
                                              <p:charRg st="39" end="136"/>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2099">
                                            <p:txEl>
                                              <p:charRg st="39" end="136"/>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2099">
                                            <p:txEl>
                                              <p:charRg st="136" end="174"/>
                                            </p:txEl>
                                          </p:spTgt>
                                        </p:tgtEl>
                                        <p:attrNameLst>
                                          <p:attrName>style.visibility</p:attrName>
                                        </p:attrNameLst>
                                      </p:cBhvr>
                                      <p:to>
                                        <p:strVal val="visible"/>
                                      </p:to>
                                    </p:set>
                                    <p:anim calcmode="lin" valueType="num">
                                      <p:cBhvr additive="base">
                                        <p:cTn id="19" dur="500" fill="hold"/>
                                        <p:tgtEl>
                                          <p:spTgt spid="132099">
                                            <p:txEl>
                                              <p:charRg st="136" end="17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2099">
                                            <p:txEl>
                                              <p:charRg st="136" end="17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2099">
                                            <p:txEl>
                                              <p:charRg st="174" end="223"/>
                                            </p:txEl>
                                          </p:spTgt>
                                        </p:tgtEl>
                                        <p:attrNameLst>
                                          <p:attrName>style.visibility</p:attrName>
                                        </p:attrNameLst>
                                      </p:cBhvr>
                                      <p:to>
                                        <p:strVal val="visible"/>
                                      </p:to>
                                    </p:set>
                                    <p:anim calcmode="lin" valueType="num">
                                      <p:cBhvr additive="base">
                                        <p:cTn id="25" dur="500" fill="hold"/>
                                        <p:tgtEl>
                                          <p:spTgt spid="132099">
                                            <p:txEl>
                                              <p:charRg st="174" end="22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2099">
                                            <p:txEl>
                                              <p:charRg st="174" end="22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4034" name="Picture 2"/>
          <p:cNvPicPr>
            <a:picLocks noChangeAspect="1"/>
          </p:cNvPicPr>
          <p:nvPr/>
        </p:nvPicPr>
        <p:blipFill>
          <a:blip r:embed="rId1"/>
          <a:stretch>
            <a:fillRect/>
          </a:stretch>
        </p:blipFill>
        <p:spPr>
          <a:xfrm>
            <a:off x="611188" y="1628775"/>
            <a:ext cx="3505200" cy="3786188"/>
          </a:xfrm>
          <a:prstGeom prst="rect">
            <a:avLst/>
          </a:prstGeom>
          <a:noFill/>
          <a:ln w="9525">
            <a:noFill/>
          </a:ln>
        </p:spPr>
      </p:pic>
      <p:sp>
        <p:nvSpPr>
          <p:cNvPr id="44035" name="Rectangle 3"/>
          <p:cNvSpPr/>
          <p:nvPr/>
        </p:nvSpPr>
        <p:spPr>
          <a:xfrm>
            <a:off x="1219200" y="5791200"/>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宋体" panose="02010600030101010101" pitchFamily="2" charset="-122"/>
              </a:rPr>
              <a:t>肝细胞脂褐质</a:t>
            </a:r>
            <a:endParaRPr lang="zh-CN" altLang="en-US" sz="2400" b="1" dirty="0">
              <a:latin typeface="宋体" panose="02010600030101010101" pitchFamily="2" charset="-122"/>
            </a:endParaRPr>
          </a:p>
        </p:txBody>
      </p:sp>
      <p:pic>
        <p:nvPicPr>
          <p:cNvPr id="44036" name="Picture 4"/>
          <p:cNvPicPr>
            <a:picLocks noChangeAspect="1"/>
          </p:cNvPicPr>
          <p:nvPr/>
        </p:nvPicPr>
        <p:blipFill>
          <a:blip r:embed="rId2"/>
          <a:stretch>
            <a:fillRect/>
          </a:stretch>
        </p:blipFill>
        <p:spPr>
          <a:xfrm>
            <a:off x="4716463" y="1628775"/>
            <a:ext cx="3665537" cy="3794125"/>
          </a:xfrm>
          <a:prstGeom prst="rect">
            <a:avLst/>
          </a:prstGeom>
          <a:noFill/>
          <a:ln w="9525">
            <a:noFill/>
          </a:ln>
        </p:spPr>
      </p:pic>
      <p:sp>
        <p:nvSpPr>
          <p:cNvPr id="44037" name="Rectangle 5"/>
          <p:cNvSpPr/>
          <p:nvPr/>
        </p:nvSpPr>
        <p:spPr>
          <a:xfrm>
            <a:off x="4038600" y="5867400"/>
            <a:ext cx="45751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latin typeface="宋体" panose="02010600030101010101" pitchFamily="2" charset="-122"/>
              </a:rPr>
              <a:t>台</a:t>
            </a:r>
            <a:r>
              <a:rPr lang="en-US" altLang="zh-CN" sz="2400" b="1" dirty="0">
                <a:solidFill>
                  <a:schemeClr val="tx2"/>
                </a:solidFill>
              </a:rPr>
              <a:t>-</a:t>
            </a:r>
            <a:r>
              <a:rPr lang="zh-CN" altLang="en-US" sz="2400" b="1" dirty="0">
                <a:solidFill>
                  <a:schemeClr val="tx2"/>
                </a:solidFill>
                <a:latin typeface="宋体" panose="02010600030101010101" pitchFamily="2" charset="-122"/>
              </a:rPr>
              <a:t>萨氏综合症溶酶体的</a:t>
            </a:r>
            <a:r>
              <a:rPr lang="zh-CN" altLang="en-US" sz="2400" b="1" dirty="0">
                <a:solidFill>
                  <a:schemeClr val="tx2"/>
                </a:solidFill>
                <a:latin typeface="宋体" panose="02010600030101010101" pitchFamily="2" charset="-122"/>
                <a:cs typeface="Arial" panose="020B0604020202020204" pitchFamily="34" charset="0"/>
              </a:rPr>
              <a:t>髓样结构</a:t>
            </a:r>
            <a:endParaRPr lang="zh-CN" altLang="en-US" sz="2400" b="1" dirty="0">
              <a:solidFill>
                <a:schemeClr val="tx2"/>
              </a:solidFill>
              <a:latin typeface="宋体" panose="02010600030101010101" pitchFamily="2" charset="-122"/>
            </a:endParaRPr>
          </a:p>
        </p:txBody>
      </p:sp>
      <p:sp>
        <p:nvSpPr>
          <p:cNvPr id="44038" name="Rectangle 6"/>
          <p:cNvSpPr/>
          <p:nvPr/>
        </p:nvSpPr>
        <p:spPr>
          <a:xfrm>
            <a:off x="900113" y="620713"/>
            <a:ext cx="76200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00FF"/>
                </a:solidFill>
                <a:highlight>
                  <a:srgbClr val="FFFF00"/>
                </a:highlight>
                <a:latin typeface="宋体" panose="02010600030101010101" pitchFamily="2" charset="-122"/>
              </a:rPr>
              <a:t>残余体</a:t>
            </a:r>
            <a:r>
              <a:rPr lang="zh-CN" altLang="en-US" sz="2800" b="1" dirty="0">
                <a:latin typeface="宋体" panose="02010600030101010101" pitchFamily="2" charset="-122"/>
              </a:rPr>
              <a:t>：已失去酶活性，仅留未消化的残渣。可通过外排作用排出细胞，也可能留在细胞内。</a:t>
            </a:r>
            <a:endParaRPr lang="zh-CN" altLang="en-US" sz="2800" b="1" dirty="0">
              <a:latin typeface="宋体" panose="02010600030101010101" pitchFamily="2" charset="-122"/>
            </a:endParaRPr>
          </a:p>
        </p:txBody>
      </p:sp>
      <p:pic>
        <p:nvPicPr>
          <p:cNvPr id="131079" name="Picture 7" descr="00305"/>
          <p:cNvPicPr>
            <a:picLocks noChangeAspect="1"/>
          </p:cNvPicPr>
          <p:nvPr/>
        </p:nvPicPr>
        <p:blipFill>
          <a:blip r:embed="rId3"/>
          <a:stretch>
            <a:fillRect/>
          </a:stretch>
        </p:blipFill>
        <p:spPr>
          <a:xfrm>
            <a:off x="4500563" y="1628775"/>
            <a:ext cx="3810000" cy="3816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blinds(horizontal)">
                                      <p:cBhvr>
                                        <p:cTn id="7" dur="500"/>
                                        <p:tgtEl>
                                          <p:spTgt spid="1310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1079"/>
                                        </p:tgtEl>
                                      </p:cBhvr>
                                    </p:animEffect>
                                    <p:set>
                                      <p:cBhvr>
                                        <p:cTn id="12" dur="1" fill="hold">
                                          <p:stCondLst>
                                            <p:cond delay="499"/>
                                          </p:stCondLst>
                                        </p:cTn>
                                        <p:tgtEl>
                                          <p:spTgt spid="1310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2"/>
          <p:cNvSpPr>
            <a:spLocks noGrp="1"/>
          </p:cNvSpPr>
          <p:nvPr>
            <p:ph type="title"/>
          </p:nvPr>
        </p:nvSpPr>
        <p:spPr>
          <a:xfrm>
            <a:off x="317500" y="-31750"/>
            <a:ext cx="8637588" cy="641350"/>
          </a:xfrm>
        </p:spPr>
        <p:txBody>
          <a:bodyPr vert="horz" wrap="square" lIns="91440" tIns="45720" rIns="91440" bIns="45720" anchor="ctr" anchorCtr="0"/>
          <a:p>
            <a:r>
              <a:rPr lang="zh-CN" altLang="en-US" sz="3600" b="1" dirty="0">
                <a:solidFill>
                  <a:srgbClr val="800000"/>
                </a:solidFill>
              </a:rPr>
              <a:t>五</a:t>
            </a:r>
            <a:r>
              <a:rPr lang="en-US" altLang="zh-CN" sz="3600" b="1" dirty="0">
                <a:solidFill>
                  <a:srgbClr val="800000"/>
                </a:solidFill>
              </a:rPr>
              <a:t>.</a:t>
            </a:r>
            <a:r>
              <a:rPr lang="zh-CN" altLang="en-US" sz="3600" b="1" dirty="0">
                <a:solidFill>
                  <a:srgbClr val="800000"/>
                </a:solidFill>
              </a:rPr>
              <a:t>溶酶体功能</a:t>
            </a:r>
            <a:endParaRPr lang="zh-CN" altLang="en-US" sz="3600" b="1" dirty="0">
              <a:solidFill>
                <a:srgbClr val="800000"/>
              </a:solidFill>
            </a:endParaRPr>
          </a:p>
        </p:txBody>
      </p:sp>
      <p:sp>
        <p:nvSpPr>
          <p:cNvPr id="46083" name="Rectangle 3"/>
          <p:cNvSpPr>
            <a:spLocks noGrp="1"/>
          </p:cNvSpPr>
          <p:nvPr>
            <p:ph idx="1"/>
          </p:nvPr>
        </p:nvSpPr>
        <p:spPr>
          <a:xfrm>
            <a:off x="328613" y="609600"/>
            <a:ext cx="8208962" cy="6248400"/>
          </a:xfrm>
        </p:spPr>
        <p:txBody>
          <a:bodyPr vert="horz" wrap="square" lIns="91440" tIns="45720" rIns="91440" bIns="45720" anchor="t" anchorCtr="0"/>
          <a:p>
            <a:pPr>
              <a:buNone/>
            </a:pPr>
            <a:r>
              <a:rPr lang="en-US" altLang="zh-CN" b="1" dirty="0">
                <a:solidFill>
                  <a:srgbClr val="800000"/>
                </a:solidFill>
              </a:rPr>
              <a:t>1.</a:t>
            </a:r>
            <a:r>
              <a:rPr lang="zh-CN" altLang="en-US" b="1" dirty="0">
                <a:solidFill>
                  <a:srgbClr val="800000"/>
                </a:solidFill>
              </a:rPr>
              <a:t>细胞内吞物质的消化</a:t>
            </a:r>
            <a:endParaRPr lang="zh-CN" altLang="en-US" b="1" dirty="0">
              <a:solidFill>
                <a:srgbClr val="800000"/>
              </a:solidFill>
            </a:endParaRPr>
          </a:p>
          <a:p>
            <a:pPr>
              <a:buNone/>
            </a:pPr>
            <a:r>
              <a:rPr lang="zh-CN" altLang="en-US" b="1" dirty="0"/>
              <a:t>外源异物（如细菌、食物颗粒）</a:t>
            </a:r>
            <a:endParaRPr lang="zh-CN" altLang="en-US" b="1" dirty="0"/>
          </a:p>
          <a:p>
            <a:pPr>
              <a:buNone/>
            </a:pPr>
            <a:r>
              <a:rPr lang="zh-CN" altLang="en-US" b="1" dirty="0"/>
              <a:t>                             </a:t>
            </a:r>
            <a:r>
              <a:rPr lang="zh-CN" altLang="en-US" sz="2800" b="1" dirty="0">
                <a:solidFill>
                  <a:srgbClr val="800000"/>
                </a:solidFill>
              </a:rPr>
              <a:t>吞噬</a:t>
            </a:r>
            <a:endParaRPr lang="zh-CN" altLang="en-US" sz="2800" b="1" dirty="0">
              <a:solidFill>
                <a:srgbClr val="800000"/>
              </a:solidFill>
            </a:endParaRPr>
          </a:p>
          <a:p>
            <a:pPr>
              <a:buNone/>
            </a:pPr>
            <a:r>
              <a:rPr lang="zh-CN" altLang="en-US" b="1" dirty="0"/>
              <a:t>                    吞噬体</a:t>
            </a:r>
            <a:endParaRPr lang="zh-CN" altLang="en-US" b="1" dirty="0"/>
          </a:p>
          <a:p>
            <a:pPr>
              <a:buNone/>
            </a:pPr>
            <a:r>
              <a:rPr lang="zh-CN" altLang="en-US" b="1" dirty="0"/>
              <a:t>            </a:t>
            </a:r>
            <a:r>
              <a:rPr lang="zh-CN" altLang="en-US" sz="2800" b="1" dirty="0">
                <a:solidFill>
                  <a:srgbClr val="800000"/>
                </a:solidFill>
              </a:rPr>
              <a:t>膜融合</a:t>
            </a:r>
            <a:r>
              <a:rPr lang="zh-CN" altLang="en-US" b="1" dirty="0"/>
              <a:t>            初级溶酶体</a:t>
            </a:r>
            <a:endParaRPr lang="zh-CN" altLang="en-US" b="1" dirty="0"/>
          </a:p>
          <a:p>
            <a:pPr>
              <a:buNone/>
            </a:pPr>
            <a:r>
              <a:rPr lang="zh-CN" altLang="en-US" b="1" dirty="0"/>
              <a:t>                    异溶酶体</a:t>
            </a:r>
            <a:endParaRPr lang="zh-CN" altLang="en-US" b="1" dirty="0"/>
          </a:p>
          <a:p>
            <a:pPr>
              <a:buNone/>
            </a:pPr>
            <a:r>
              <a:rPr lang="zh-CN" altLang="en-US" b="1" dirty="0"/>
              <a:t>                             </a:t>
            </a:r>
            <a:r>
              <a:rPr lang="zh-CN" altLang="en-US" sz="2800" b="1" dirty="0">
                <a:solidFill>
                  <a:srgbClr val="800000"/>
                </a:solidFill>
              </a:rPr>
              <a:t>酶消化</a:t>
            </a:r>
            <a:endParaRPr lang="zh-CN" altLang="en-US" sz="2800" b="1" dirty="0">
              <a:solidFill>
                <a:srgbClr val="800000"/>
              </a:solidFill>
            </a:endParaRPr>
          </a:p>
          <a:p>
            <a:pPr>
              <a:buNone/>
            </a:pPr>
            <a:endParaRPr lang="zh-CN" altLang="en-US" sz="2800" b="1" dirty="0">
              <a:solidFill>
                <a:srgbClr val="800000"/>
              </a:solidFill>
            </a:endParaRPr>
          </a:p>
          <a:p>
            <a:pPr>
              <a:buNone/>
            </a:pPr>
            <a:r>
              <a:rPr lang="zh-CN" altLang="en-US" sz="2800" b="1" dirty="0"/>
              <a:t>          分解物入胞质              未分解物</a:t>
            </a:r>
            <a:endParaRPr lang="zh-CN" altLang="en-US" sz="2800" b="1" dirty="0"/>
          </a:p>
          <a:p>
            <a:pPr>
              <a:buNone/>
            </a:pPr>
            <a:r>
              <a:rPr lang="zh-CN" altLang="en-US" sz="2800" b="1" dirty="0"/>
              <a:t>                                       残余体          外吐</a:t>
            </a:r>
            <a:endParaRPr lang="zh-CN" altLang="en-US" sz="2800" b="1" dirty="0"/>
          </a:p>
        </p:txBody>
      </p:sp>
      <p:sp>
        <p:nvSpPr>
          <p:cNvPr id="46084" name="Line 4"/>
          <p:cNvSpPr/>
          <p:nvPr/>
        </p:nvSpPr>
        <p:spPr>
          <a:xfrm>
            <a:off x="3276600" y="1752600"/>
            <a:ext cx="0" cy="609600"/>
          </a:xfrm>
          <a:prstGeom prst="line">
            <a:avLst/>
          </a:prstGeom>
          <a:ln w="38100" cap="flat" cmpd="sng">
            <a:solidFill>
              <a:srgbClr val="800000"/>
            </a:solidFill>
            <a:prstDash val="solid"/>
            <a:miter/>
            <a:headEnd type="none" w="med" len="med"/>
            <a:tailEnd type="triangle" w="med" len="med"/>
          </a:ln>
        </p:spPr>
      </p:sp>
      <p:sp>
        <p:nvSpPr>
          <p:cNvPr id="46085" name="Line 5"/>
          <p:cNvSpPr/>
          <p:nvPr/>
        </p:nvSpPr>
        <p:spPr>
          <a:xfrm>
            <a:off x="3276600" y="2895600"/>
            <a:ext cx="0" cy="609600"/>
          </a:xfrm>
          <a:prstGeom prst="line">
            <a:avLst/>
          </a:prstGeom>
          <a:ln w="38100" cap="flat" cmpd="sng">
            <a:solidFill>
              <a:srgbClr val="800000"/>
            </a:solidFill>
            <a:prstDash val="solid"/>
            <a:miter/>
            <a:headEnd type="none" w="med" len="med"/>
            <a:tailEnd type="triangle" w="med" len="med"/>
          </a:ln>
        </p:spPr>
      </p:sp>
      <p:sp>
        <p:nvSpPr>
          <p:cNvPr id="46086" name="Line 6"/>
          <p:cNvSpPr/>
          <p:nvPr/>
        </p:nvSpPr>
        <p:spPr>
          <a:xfrm flipH="1">
            <a:off x="3352800" y="3200400"/>
            <a:ext cx="533400" cy="152400"/>
          </a:xfrm>
          <a:prstGeom prst="line">
            <a:avLst/>
          </a:prstGeom>
          <a:ln w="38100" cap="flat" cmpd="sng">
            <a:solidFill>
              <a:srgbClr val="800000"/>
            </a:solidFill>
            <a:prstDash val="solid"/>
            <a:miter/>
            <a:headEnd type="none" w="med" len="med"/>
            <a:tailEnd type="triangle" w="med" len="med"/>
          </a:ln>
        </p:spPr>
      </p:sp>
      <p:sp>
        <p:nvSpPr>
          <p:cNvPr id="46087" name="Line 7"/>
          <p:cNvSpPr/>
          <p:nvPr/>
        </p:nvSpPr>
        <p:spPr>
          <a:xfrm>
            <a:off x="3276600" y="4114800"/>
            <a:ext cx="0" cy="609600"/>
          </a:xfrm>
          <a:prstGeom prst="line">
            <a:avLst/>
          </a:prstGeom>
          <a:ln w="38100" cap="flat" cmpd="sng">
            <a:solidFill>
              <a:srgbClr val="800000"/>
            </a:solidFill>
            <a:prstDash val="solid"/>
            <a:miter/>
            <a:headEnd type="none" w="med" len="med"/>
            <a:tailEnd type="triangle" w="med" len="med"/>
          </a:ln>
        </p:spPr>
      </p:sp>
      <p:sp>
        <p:nvSpPr>
          <p:cNvPr id="46088" name="Line 8"/>
          <p:cNvSpPr/>
          <p:nvPr/>
        </p:nvSpPr>
        <p:spPr>
          <a:xfrm>
            <a:off x="1676400" y="4800600"/>
            <a:ext cx="3657600" cy="0"/>
          </a:xfrm>
          <a:prstGeom prst="line">
            <a:avLst/>
          </a:prstGeom>
          <a:ln w="38100" cap="flat" cmpd="sng">
            <a:solidFill>
              <a:srgbClr val="800000"/>
            </a:solidFill>
            <a:prstDash val="solid"/>
            <a:miter/>
            <a:headEnd type="none" w="med" len="med"/>
            <a:tailEnd type="none" w="med" len="med"/>
          </a:ln>
        </p:spPr>
      </p:sp>
      <p:sp>
        <p:nvSpPr>
          <p:cNvPr id="46089" name="Line 9"/>
          <p:cNvSpPr/>
          <p:nvPr/>
        </p:nvSpPr>
        <p:spPr>
          <a:xfrm>
            <a:off x="1828800" y="5257800"/>
            <a:ext cx="0" cy="304800"/>
          </a:xfrm>
          <a:prstGeom prst="line">
            <a:avLst/>
          </a:prstGeom>
          <a:ln w="9525" cap="flat" cmpd="sng">
            <a:solidFill>
              <a:schemeClr val="tx1"/>
            </a:solidFill>
            <a:prstDash val="solid"/>
            <a:miter/>
            <a:headEnd type="none" w="med" len="med"/>
            <a:tailEnd type="triangle" w="med" len="med"/>
          </a:ln>
        </p:spPr>
      </p:sp>
      <p:sp>
        <p:nvSpPr>
          <p:cNvPr id="46090" name="Line 10"/>
          <p:cNvSpPr/>
          <p:nvPr/>
        </p:nvSpPr>
        <p:spPr>
          <a:xfrm>
            <a:off x="1676400" y="4800600"/>
            <a:ext cx="0" cy="457200"/>
          </a:xfrm>
          <a:prstGeom prst="line">
            <a:avLst/>
          </a:prstGeom>
          <a:ln w="38100" cap="flat" cmpd="sng">
            <a:solidFill>
              <a:srgbClr val="800000"/>
            </a:solidFill>
            <a:prstDash val="solid"/>
            <a:miter/>
            <a:headEnd type="none" w="med" len="med"/>
            <a:tailEnd type="triangle" w="med" len="med"/>
          </a:ln>
        </p:spPr>
      </p:sp>
      <p:sp>
        <p:nvSpPr>
          <p:cNvPr id="46091" name="Line 11"/>
          <p:cNvSpPr/>
          <p:nvPr/>
        </p:nvSpPr>
        <p:spPr>
          <a:xfrm flipH="1">
            <a:off x="5334000" y="4800600"/>
            <a:ext cx="0" cy="533400"/>
          </a:xfrm>
          <a:prstGeom prst="line">
            <a:avLst/>
          </a:prstGeom>
          <a:ln w="38100" cap="flat" cmpd="sng">
            <a:solidFill>
              <a:srgbClr val="800000"/>
            </a:solidFill>
            <a:prstDash val="solid"/>
            <a:miter/>
            <a:headEnd type="none" w="med" len="med"/>
            <a:tailEnd type="triangle" w="med" len="med"/>
          </a:ln>
        </p:spPr>
      </p:sp>
      <p:sp>
        <p:nvSpPr>
          <p:cNvPr id="46092" name="Line 12"/>
          <p:cNvSpPr/>
          <p:nvPr/>
        </p:nvSpPr>
        <p:spPr>
          <a:xfrm flipH="1">
            <a:off x="4800600" y="5638800"/>
            <a:ext cx="228600" cy="152400"/>
          </a:xfrm>
          <a:prstGeom prst="line">
            <a:avLst/>
          </a:prstGeom>
          <a:ln w="38100" cap="flat" cmpd="sng">
            <a:solidFill>
              <a:srgbClr val="800000"/>
            </a:solidFill>
            <a:prstDash val="solid"/>
            <a:miter/>
            <a:headEnd type="none" w="med" len="med"/>
            <a:tailEnd type="triangle" w="med" len="med"/>
          </a:ln>
        </p:spPr>
      </p:sp>
      <p:sp>
        <p:nvSpPr>
          <p:cNvPr id="46093" name="Line 13"/>
          <p:cNvSpPr/>
          <p:nvPr/>
        </p:nvSpPr>
        <p:spPr>
          <a:xfrm>
            <a:off x="6019800" y="5638800"/>
            <a:ext cx="304800" cy="152400"/>
          </a:xfrm>
          <a:prstGeom prst="line">
            <a:avLst/>
          </a:prstGeom>
          <a:ln w="38100" cap="flat" cmpd="sng">
            <a:solidFill>
              <a:srgbClr val="800000"/>
            </a:solidFill>
            <a:prstDash val="solid"/>
            <a:miter/>
            <a:headEnd type="none" w="med" len="med"/>
            <a:tailEnd type="triangle" w="med" len="me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18185" y="6124575"/>
            <a:ext cx="7707630" cy="460375"/>
          </a:xfrm>
          <a:prstGeom prst="rect">
            <a:avLst/>
          </a:prstGeom>
          <a:noFill/>
        </p:spPr>
        <p:txBody>
          <a:bodyPr wrap="square" rtlCol="0">
            <a:spAutoFit/>
          </a:bodyPr>
          <a:p>
            <a:pPr marL="285750" indent="-285750">
              <a:buFont typeface="Wingdings" panose="05000000000000000000" charset="0"/>
              <a:buChar char="n"/>
            </a:pPr>
            <a:r>
              <a:rPr lang="zh-CN" altLang="en-US" sz="2400">
                <a:latin typeface="黑体" panose="02010609060101010101" pitchFamily="49" charset="-122"/>
                <a:ea typeface="黑体" panose="02010609060101010101" pitchFamily="49" charset="-122"/>
              </a:rPr>
              <a:t>亚细胞组分分析：用差速离心分离微粒体碎片</a:t>
            </a:r>
            <a:endParaRPr lang="zh-CN" altLang="en-US" sz="240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219200" y="0"/>
            <a:ext cx="6904990" cy="61245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2"/>
          <p:cNvSpPr>
            <a:spLocks noGrp="1"/>
          </p:cNvSpPr>
          <p:nvPr>
            <p:ph idx="1"/>
          </p:nvPr>
        </p:nvSpPr>
        <p:spPr>
          <a:xfrm>
            <a:off x="838200" y="1371600"/>
            <a:ext cx="7672388" cy="4724400"/>
          </a:xfrm>
        </p:spPr>
        <p:txBody>
          <a:bodyPr vert="horz" wrap="square" lIns="91440" tIns="45720" rIns="91440" bIns="45720" anchor="t" anchorCtr="0"/>
          <a:p>
            <a:pPr>
              <a:lnSpc>
                <a:spcPct val="90000"/>
              </a:lnSpc>
              <a:buNone/>
            </a:pPr>
            <a:endParaRPr lang="zh-CN" altLang="en-US" sz="2800" b="1" dirty="0"/>
          </a:p>
          <a:p>
            <a:pPr>
              <a:lnSpc>
                <a:spcPct val="90000"/>
              </a:lnSpc>
              <a:buNone/>
            </a:pPr>
            <a:r>
              <a:rPr lang="zh-CN" altLang="en-US" sz="2800" b="1" dirty="0">
                <a:solidFill>
                  <a:srgbClr val="3399FF"/>
                </a:solidFill>
              </a:rPr>
              <a:t>                      </a:t>
            </a:r>
            <a:r>
              <a:rPr lang="zh-CN" altLang="en-US" sz="2800" b="1" dirty="0">
                <a:solidFill>
                  <a:srgbClr val="800000"/>
                </a:solidFill>
              </a:rPr>
              <a:t>衰老细胞器</a:t>
            </a:r>
            <a:endParaRPr lang="zh-CN" altLang="en-US" sz="2800" b="1" dirty="0">
              <a:solidFill>
                <a:srgbClr val="800000"/>
              </a:solidFill>
            </a:endParaRPr>
          </a:p>
          <a:p>
            <a:pPr>
              <a:lnSpc>
                <a:spcPct val="90000"/>
              </a:lnSpc>
              <a:buNone/>
            </a:pPr>
            <a:r>
              <a:rPr lang="zh-CN" altLang="en-US" sz="2800" b="1" dirty="0">
                <a:solidFill>
                  <a:srgbClr val="800000"/>
                </a:solidFill>
              </a:rPr>
              <a:t>                      </a:t>
            </a:r>
            <a:r>
              <a:rPr lang="zh-CN" altLang="en-US" sz="2400" b="1" dirty="0"/>
              <a:t>膜包裹</a:t>
            </a:r>
            <a:r>
              <a:rPr lang="zh-CN" altLang="en-US" sz="2800" b="1" dirty="0">
                <a:solidFill>
                  <a:srgbClr val="800000"/>
                </a:solidFill>
              </a:rPr>
              <a:t>          </a:t>
            </a:r>
            <a:r>
              <a:rPr lang="zh-CN" altLang="en-US" sz="2800" b="1" dirty="0"/>
              <a:t>内质网或高尔基体</a:t>
            </a:r>
            <a:endParaRPr lang="zh-CN" altLang="en-US" sz="2800" b="1" dirty="0"/>
          </a:p>
          <a:p>
            <a:pPr>
              <a:lnSpc>
                <a:spcPct val="90000"/>
              </a:lnSpc>
              <a:buNone/>
            </a:pPr>
            <a:r>
              <a:rPr lang="zh-CN" altLang="en-US" sz="2800" b="1" dirty="0">
                <a:solidFill>
                  <a:srgbClr val="800000"/>
                </a:solidFill>
              </a:rPr>
              <a:t>                            自噬体</a:t>
            </a:r>
            <a:endParaRPr lang="zh-CN" altLang="en-US" sz="2800" b="1" dirty="0">
              <a:solidFill>
                <a:srgbClr val="800000"/>
              </a:solidFill>
            </a:endParaRPr>
          </a:p>
          <a:p>
            <a:pPr>
              <a:lnSpc>
                <a:spcPct val="90000"/>
              </a:lnSpc>
              <a:buNone/>
            </a:pPr>
            <a:r>
              <a:rPr lang="zh-CN" altLang="en-US" sz="2800" b="1" dirty="0">
                <a:solidFill>
                  <a:srgbClr val="800000"/>
                </a:solidFill>
              </a:rPr>
              <a:t>                                            </a:t>
            </a:r>
            <a:r>
              <a:rPr lang="zh-CN" altLang="en-US" sz="2800" b="1" dirty="0"/>
              <a:t>初级溶酶体</a:t>
            </a:r>
            <a:endParaRPr lang="zh-CN" altLang="en-US" sz="2800" b="1" dirty="0"/>
          </a:p>
          <a:p>
            <a:pPr>
              <a:lnSpc>
                <a:spcPct val="90000"/>
              </a:lnSpc>
              <a:buNone/>
            </a:pPr>
            <a:r>
              <a:rPr lang="zh-CN" altLang="en-US" sz="2800" b="1" dirty="0">
                <a:solidFill>
                  <a:srgbClr val="800000"/>
                </a:solidFill>
              </a:rPr>
              <a:t>                        自溶酶体</a:t>
            </a:r>
            <a:endParaRPr lang="zh-CN" altLang="en-US" sz="2800" b="1" dirty="0">
              <a:solidFill>
                <a:srgbClr val="800000"/>
              </a:solidFill>
            </a:endParaRPr>
          </a:p>
          <a:p>
            <a:pPr>
              <a:lnSpc>
                <a:spcPct val="90000"/>
              </a:lnSpc>
              <a:buNone/>
            </a:pPr>
            <a:endParaRPr lang="zh-CN" altLang="en-US" sz="2800" b="1" dirty="0">
              <a:solidFill>
                <a:srgbClr val="800000"/>
              </a:solidFill>
            </a:endParaRPr>
          </a:p>
          <a:p>
            <a:pPr>
              <a:lnSpc>
                <a:spcPct val="90000"/>
              </a:lnSpc>
              <a:buNone/>
            </a:pPr>
            <a:r>
              <a:rPr lang="zh-CN" altLang="en-US" sz="2400" b="1" dirty="0"/>
              <a:t>                   </a:t>
            </a:r>
            <a:endParaRPr lang="zh-CN" altLang="en-US" sz="2400" b="1" dirty="0"/>
          </a:p>
          <a:p>
            <a:pPr>
              <a:lnSpc>
                <a:spcPct val="90000"/>
              </a:lnSpc>
              <a:buNone/>
            </a:pPr>
            <a:r>
              <a:rPr lang="zh-CN" altLang="en-US" sz="2400" b="1" dirty="0"/>
              <a:t>           分解物入胞质                        未分解物</a:t>
            </a:r>
            <a:endParaRPr lang="zh-CN" altLang="en-US" sz="2400" b="1" dirty="0"/>
          </a:p>
          <a:p>
            <a:pPr>
              <a:lnSpc>
                <a:spcPct val="90000"/>
              </a:lnSpc>
              <a:buNone/>
            </a:pPr>
            <a:endParaRPr lang="zh-CN" altLang="en-US" sz="2800" b="1" dirty="0">
              <a:solidFill>
                <a:srgbClr val="3399FF"/>
              </a:solidFill>
            </a:endParaRPr>
          </a:p>
          <a:p>
            <a:pPr>
              <a:lnSpc>
                <a:spcPct val="90000"/>
              </a:lnSpc>
              <a:buNone/>
            </a:pPr>
            <a:r>
              <a:rPr lang="zh-CN" altLang="en-US" sz="2400" b="1" dirty="0"/>
              <a:t>                                                  残余体          外吐</a:t>
            </a:r>
            <a:endParaRPr lang="zh-CN" altLang="en-US" sz="2800" b="1" dirty="0">
              <a:solidFill>
                <a:srgbClr val="3399FF"/>
              </a:solidFill>
            </a:endParaRPr>
          </a:p>
          <a:p>
            <a:pPr>
              <a:lnSpc>
                <a:spcPct val="90000"/>
              </a:lnSpc>
              <a:buNone/>
            </a:pPr>
            <a:endParaRPr lang="zh-CN" altLang="en-US" sz="2800" b="1" dirty="0">
              <a:solidFill>
                <a:srgbClr val="3399FF"/>
              </a:solidFill>
            </a:endParaRPr>
          </a:p>
          <a:p>
            <a:pPr>
              <a:lnSpc>
                <a:spcPct val="90000"/>
              </a:lnSpc>
              <a:buNone/>
            </a:pPr>
            <a:r>
              <a:rPr lang="zh-CN" altLang="en-US" sz="2800" b="1" dirty="0">
                <a:solidFill>
                  <a:srgbClr val="3399FF"/>
                </a:solidFill>
              </a:rPr>
              <a:t>                </a:t>
            </a:r>
            <a:endParaRPr lang="zh-CN" altLang="en-US" sz="2800" b="1" dirty="0">
              <a:solidFill>
                <a:srgbClr val="3399FF"/>
              </a:solidFill>
            </a:endParaRPr>
          </a:p>
        </p:txBody>
      </p:sp>
      <p:sp>
        <p:nvSpPr>
          <p:cNvPr id="47107" name="Line 3"/>
          <p:cNvSpPr/>
          <p:nvPr/>
        </p:nvSpPr>
        <p:spPr>
          <a:xfrm flipH="1">
            <a:off x="3962400" y="2286000"/>
            <a:ext cx="0" cy="533400"/>
          </a:xfrm>
          <a:prstGeom prst="line">
            <a:avLst/>
          </a:prstGeom>
          <a:ln w="38100" cap="flat" cmpd="sng">
            <a:solidFill>
              <a:schemeClr val="tx1"/>
            </a:solidFill>
            <a:prstDash val="solid"/>
            <a:miter/>
            <a:headEnd type="none" w="med" len="med"/>
            <a:tailEnd type="triangle" w="med" len="med"/>
          </a:ln>
        </p:spPr>
      </p:sp>
      <p:sp>
        <p:nvSpPr>
          <p:cNvPr id="47108" name="Line 4"/>
          <p:cNvSpPr/>
          <p:nvPr/>
        </p:nvSpPr>
        <p:spPr>
          <a:xfrm>
            <a:off x="3962400" y="3276600"/>
            <a:ext cx="0" cy="533400"/>
          </a:xfrm>
          <a:prstGeom prst="line">
            <a:avLst/>
          </a:prstGeom>
          <a:ln w="38100" cap="flat" cmpd="sng">
            <a:solidFill>
              <a:schemeClr val="tx1"/>
            </a:solidFill>
            <a:prstDash val="solid"/>
            <a:miter/>
            <a:headEnd type="none" w="med" len="med"/>
            <a:tailEnd type="triangle" w="med" len="med"/>
          </a:ln>
        </p:spPr>
      </p:sp>
      <p:sp>
        <p:nvSpPr>
          <p:cNvPr id="47109" name="Line 5"/>
          <p:cNvSpPr/>
          <p:nvPr/>
        </p:nvSpPr>
        <p:spPr>
          <a:xfrm flipH="1">
            <a:off x="4419600" y="3505200"/>
            <a:ext cx="457200" cy="228600"/>
          </a:xfrm>
          <a:prstGeom prst="line">
            <a:avLst/>
          </a:prstGeom>
          <a:ln w="38100" cap="flat" cmpd="sng">
            <a:solidFill>
              <a:schemeClr val="tx1"/>
            </a:solidFill>
            <a:prstDash val="solid"/>
            <a:miter/>
            <a:headEnd type="none" w="med" len="med"/>
            <a:tailEnd type="triangle" w="med" len="med"/>
          </a:ln>
        </p:spPr>
      </p:sp>
      <p:sp>
        <p:nvSpPr>
          <p:cNvPr id="47110" name="Line 6"/>
          <p:cNvSpPr/>
          <p:nvPr/>
        </p:nvSpPr>
        <p:spPr>
          <a:xfrm>
            <a:off x="3962400" y="4191000"/>
            <a:ext cx="0" cy="304800"/>
          </a:xfrm>
          <a:prstGeom prst="line">
            <a:avLst/>
          </a:prstGeom>
          <a:ln w="38100" cap="flat" cmpd="sng">
            <a:solidFill>
              <a:schemeClr val="tx1"/>
            </a:solidFill>
            <a:prstDash val="solid"/>
            <a:miter/>
            <a:headEnd type="none" w="med" len="med"/>
            <a:tailEnd type="none" w="med" len="med"/>
          </a:ln>
        </p:spPr>
      </p:sp>
      <p:sp>
        <p:nvSpPr>
          <p:cNvPr id="47111" name="Line 7"/>
          <p:cNvSpPr/>
          <p:nvPr/>
        </p:nvSpPr>
        <p:spPr>
          <a:xfrm>
            <a:off x="2362200" y="4495800"/>
            <a:ext cx="3962400" cy="0"/>
          </a:xfrm>
          <a:prstGeom prst="line">
            <a:avLst/>
          </a:prstGeom>
          <a:ln w="38100" cap="flat" cmpd="sng">
            <a:solidFill>
              <a:schemeClr val="tx1"/>
            </a:solidFill>
            <a:prstDash val="solid"/>
            <a:miter/>
            <a:headEnd type="none" w="med" len="med"/>
            <a:tailEnd type="none" w="med" len="med"/>
          </a:ln>
        </p:spPr>
      </p:sp>
      <p:sp>
        <p:nvSpPr>
          <p:cNvPr id="47112" name="Line 8"/>
          <p:cNvSpPr/>
          <p:nvPr/>
        </p:nvSpPr>
        <p:spPr>
          <a:xfrm>
            <a:off x="6324600" y="4572000"/>
            <a:ext cx="0" cy="533400"/>
          </a:xfrm>
          <a:prstGeom prst="line">
            <a:avLst/>
          </a:prstGeom>
          <a:ln w="38100" cap="flat" cmpd="sng">
            <a:solidFill>
              <a:schemeClr val="tx1"/>
            </a:solidFill>
            <a:prstDash val="solid"/>
            <a:miter/>
            <a:headEnd type="none" w="med" len="med"/>
            <a:tailEnd type="triangle" w="med" len="med"/>
          </a:ln>
        </p:spPr>
      </p:sp>
      <p:sp>
        <p:nvSpPr>
          <p:cNvPr id="47113" name="Line 9"/>
          <p:cNvSpPr/>
          <p:nvPr/>
        </p:nvSpPr>
        <p:spPr>
          <a:xfrm>
            <a:off x="2362200" y="4572000"/>
            <a:ext cx="0" cy="533400"/>
          </a:xfrm>
          <a:prstGeom prst="line">
            <a:avLst/>
          </a:prstGeom>
          <a:ln w="38100" cap="flat" cmpd="sng">
            <a:solidFill>
              <a:schemeClr val="tx1"/>
            </a:solidFill>
            <a:prstDash val="solid"/>
            <a:miter/>
            <a:headEnd type="none" w="med" len="med"/>
            <a:tailEnd type="triangle" w="med" len="med"/>
          </a:ln>
        </p:spPr>
      </p:sp>
      <p:sp>
        <p:nvSpPr>
          <p:cNvPr id="47114" name="Line 10"/>
          <p:cNvSpPr/>
          <p:nvPr/>
        </p:nvSpPr>
        <p:spPr>
          <a:xfrm flipH="1">
            <a:off x="5181600" y="5486400"/>
            <a:ext cx="457200" cy="381000"/>
          </a:xfrm>
          <a:prstGeom prst="line">
            <a:avLst/>
          </a:prstGeom>
          <a:ln w="38100" cap="flat" cmpd="sng">
            <a:solidFill>
              <a:schemeClr val="tx1"/>
            </a:solidFill>
            <a:prstDash val="solid"/>
            <a:miter/>
            <a:headEnd type="none" w="med" len="med"/>
            <a:tailEnd type="triangle" w="med" len="med"/>
          </a:ln>
        </p:spPr>
      </p:sp>
      <p:sp>
        <p:nvSpPr>
          <p:cNvPr id="47115" name="Line 11"/>
          <p:cNvSpPr/>
          <p:nvPr/>
        </p:nvSpPr>
        <p:spPr>
          <a:xfrm rot="2080103">
            <a:off x="6248400" y="5638800"/>
            <a:ext cx="609600" cy="152400"/>
          </a:xfrm>
          <a:prstGeom prst="line">
            <a:avLst/>
          </a:prstGeom>
          <a:ln w="38100" cap="flat" cmpd="sng">
            <a:solidFill>
              <a:schemeClr val="tx1"/>
            </a:solidFill>
            <a:prstDash val="solid"/>
            <a:miter/>
            <a:headEnd type="none" w="med" len="med"/>
            <a:tailEnd type="triangle" w="med" len="med"/>
          </a:ln>
        </p:spPr>
      </p:sp>
      <p:sp>
        <p:nvSpPr>
          <p:cNvPr id="47116" name="Rectangle 12"/>
          <p:cNvSpPr>
            <a:spLocks noGrp="1"/>
          </p:cNvSpPr>
          <p:nvPr>
            <p:ph type="title"/>
          </p:nvPr>
        </p:nvSpPr>
        <p:spPr>
          <a:xfrm>
            <a:off x="914400" y="533400"/>
            <a:ext cx="7378700" cy="1143000"/>
          </a:xfrm>
        </p:spPr>
        <p:txBody>
          <a:bodyPr vert="horz" wrap="square" lIns="91440" tIns="45720" rIns="91440" bIns="45720" anchor="ctr" anchorCtr="0"/>
          <a:p>
            <a:r>
              <a:rPr lang="en-US" altLang="zh-CN" b="1" dirty="0">
                <a:solidFill>
                  <a:srgbClr val="800000"/>
                </a:solidFill>
              </a:rPr>
              <a:t>2.</a:t>
            </a:r>
            <a:r>
              <a:rPr lang="zh-CN" altLang="en-US" b="1" dirty="0">
                <a:solidFill>
                  <a:srgbClr val="800000"/>
                </a:solidFill>
              </a:rPr>
              <a:t>清除衰老、残损的细胞器</a:t>
            </a:r>
            <a:endParaRPr lang="zh-CN" altLang="en-US" dirty="0">
              <a:solidFill>
                <a:srgbClr val="80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8130" name="Picture 2"/>
          <p:cNvPicPr>
            <a:picLocks noChangeAspect="1"/>
          </p:cNvPicPr>
          <p:nvPr/>
        </p:nvPicPr>
        <p:blipFill>
          <a:blip r:embed="rId1"/>
          <a:stretch>
            <a:fillRect/>
          </a:stretch>
        </p:blipFill>
        <p:spPr>
          <a:xfrm>
            <a:off x="1258888" y="3284538"/>
            <a:ext cx="7010400" cy="2860675"/>
          </a:xfrm>
          <a:prstGeom prst="rect">
            <a:avLst/>
          </a:prstGeom>
          <a:noFill/>
          <a:ln w="9525">
            <a:noFill/>
          </a:ln>
        </p:spPr>
      </p:pic>
      <p:pic>
        <p:nvPicPr>
          <p:cNvPr id="48131" name="Picture 3" descr="acro sperm"/>
          <p:cNvPicPr>
            <a:picLocks noChangeAspect="1"/>
          </p:cNvPicPr>
          <p:nvPr/>
        </p:nvPicPr>
        <p:blipFill>
          <a:blip r:embed="rId2"/>
          <a:stretch>
            <a:fillRect/>
          </a:stretch>
        </p:blipFill>
        <p:spPr>
          <a:xfrm>
            <a:off x="539750" y="3213100"/>
            <a:ext cx="3673475" cy="3024188"/>
          </a:xfrm>
          <a:prstGeom prst="rect">
            <a:avLst/>
          </a:prstGeom>
          <a:noFill/>
          <a:ln w="9525">
            <a:noFill/>
          </a:ln>
        </p:spPr>
      </p:pic>
      <p:pic>
        <p:nvPicPr>
          <p:cNvPr id="48132" name="Picture 4" descr="20_25"/>
          <p:cNvPicPr>
            <a:picLocks noChangeAspect="1"/>
          </p:cNvPicPr>
          <p:nvPr/>
        </p:nvPicPr>
        <p:blipFill>
          <a:blip r:embed="rId3"/>
          <a:stretch>
            <a:fillRect/>
          </a:stretch>
        </p:blipFill>
        <p:spPr>
          <a:xfrm>
            <a:off x="4067175" y="3213100"/>
            <a:ext cx="4627563" cy="3095625"/>
          </a:xfrm>
          <a:prstGeom prst="rect">
            <a:avLst/>
          </a:prstGeom>
          <a:noFill/>
          <a:ln w="9525">
            <a:noFill/>
          </a:ln>
        </p:spPr>
      </p:pic>
      <p:sp>
        <p:nvSpPr>
          <p:cNvPr id="48133" name="Rectangle 5"/>
          <p:cNvSpPr/>
          <p:nvPr/>
        </p:nvSpPr>
        <p:spPr>
          <a:xfrm>
            <a:off x="827088" y="692150"/>
            <a:ext cx="7488237" cy="24479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物质消化与细胞营养</a:t>
            </a:r>
            <a:endParaRPr lang="zh-CN" altLang="en-US" b="1" dirty="0">
              <a:latin typeface="黑体" panose="02010609060101010101" pitchFamily="49" charset="-122"/>
              <a:ea typeface="黑体" panose="02010609060101010101" pitchFamily="49" charset="-122"/>
            </a:endParaRPr>
          </a:p>
          <a:p>
            <a:pPr marL="342900" lvl="0" indent="-342900"/>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机体防御保护</a:t>
            </a:r>
            <a:endParaRPr lang="zh-CN" altLang="en-US" b="1" dirty="0">
              <a:latin typeface="黑体" panose="02010609060101010101" pitchFamily="49" charset="-122"/>
              <a:ea typeface="黑体" panose="02010609060101010101" pitchFamily="49" charset="-122"/>
            </a:endParaRPr>
          </a:p>
          <a:p>
            <a:pPr marL="342900" lvl="0" indent="-342900"/>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参与某些腺体组织细胞分泌过程调节</a:t>
            </a:r>
            <a:endParaRPr lang="zh-CN" altLang="en-US" b="1" dirty="0">
              <a:latin typeface="黑体" panose="02010609060101010101" pitchFamily="49" charset="-122"/>
              <a:ea typeface="黑体" panose="02010609060101010101" pitchFamily="49" charset="-122"/>
            </a:endParaRPr>
          </a:p>
          <a:p>
            <a:pPr marL="342900" lvl="0" indent="-342900"/>
            <a:r>
              <a:rPr lang="en-US" altLang="zh-CN" b="1" dirty="0">
                <a:latin typeface="黑体" panose="02010609060101010101" pitchFamily="49" charset="-122"/>
                <a:ea typeface="黑体" panose="02010609060101010101" pitchFamily="49" charset="-122"/>
              </a:rPr>
              <a:t>6.</a:t>
            </a:r>
            <a:r>
              <a:rPr lang="zh-CN" altLang="en-US" b="1" dirty="0">
                <a:latin typeface="黑体" panose="02010609060101010101" pitchFamily="49" charset="-122"/>
                <a:ea typeface="黑体" panose="02010609060101010101" pitchFamily="49" charset="-122"/>
              </a:rPr>
              <a:t>在个体发生发育中的作用</a:t>
            </a:r>
            <a:endParaRPr lang="zh-CN" altLang="en-US" b="1" dirty="0">
              <a:latin typeface="黑体" panose="02010609060101010101" pitchFamily="49" charset="-122"/>
              <a:ea typeface="黑体" panose="02010609060101010101"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ph type="title"/>
          </p:nvPr>
        </p:nvSpPr>
        <p:spPr>
          <a:xfrm>
            <a:off x="304800" y="533400"/>
            <a:ext cx="8637588" cy="762000"/>
          </a:xfrm>
        </p:spPr>
        <p:txBody>
          <a:bodyPr vert="horz" wrap="square" lIns="91440" tIns="45720" rIns="91440" bIns="45720" anchor="ctr" anchorCtr="0"/>
          <a:p>
            <a:r>
              <a:rPr lang="zh-CN" altLang="en-US" b="1" dirty="0">
                <a:solidFill>
                  <a:schemeClr val="tx1"/>
                </a:solidFill>
                <a:latin typeface="宋体" panose="02010600030101010101" pitchFamily="2" charset="-122"/>
              </a:rPr>
              <a:t>六</a:t>
            </a:r>
            <a:r>
              <a:rPr lang="en-US" altLang="zh-CN" b="1" dirty="0">
                <a:solidFill>
                  <a:schemeClr val="tx1"/>
                </a:solidFill>
                <a:latin typeface="宋体" panose="02010600030101010101" pitchFamily="2" charset="-122"/>
              </a:rPr>
              <a:t>.</a:t>
            </a:r>
            <a:r>
              <a:rPr lang="zh-CN" altLang="en-US" b="1" dirty="0">
                <a:solidFill>
                  <a:schemeClr val="tx1"/>
                </a:solidFill>
                <a:latin typeface="宋体" panose="02010600030101010101" pitchFamily="2" charset="-122"/>
              </a:rPr>
              <a:t>溶酶体与疾病（自学为主）</a:t>
            </a:r>
            <a:endParaRPr lang="zh-CN" altLang="en-US" b="1" dirty="0">
              <a:solidFill>
                <a:schemeClr val="tx1"/>
              </a:solidFill>
              <a:latin typeface="宋体" panose="02010600030101010101" pitchFamily="2" charset="-122"/>
            </a:endParaRPr>
          </a:p>
        </p:txBody>
      </p:sp>
      <p:sp>
        <p:nvSpPr>
          <p:cNvPr id="49155" name="Rectangle 3"/>
          <p:cNvSpPr/>
          <p:nvPr/>
        </p:nvSpPr>
        <p:spPr>
          <a:xfrm>
            <a:off x="2457450" y="189071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9156" name="Rectangle 4"/>
          <p:cNvSpPr/>
          <p:nvPr/>
        </p:nvSpPr>
        <p:spPr>
          <a:xfrm>
            <a:off x="685800" y="1295400"/>
            <a:ext cx="7834313" cy="4478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0"/>
              </a:spcBef>
              <a:buAutoNum type="arabicPeriod"/>
            </a:pPr>
            <a:r>
              <a:rPr lang="zh-CN" altLang="en-US" b="1" dirty="0">
                <a:solidFill>
                  <a:srgbClr val="0000FF"/>
                </a:solidFill>
                <a:latin typeface="Times New Roman" panose="02020603050405020304" pitchFamily="18" charset="0"/>
                <a:ea typeface="黑体" panose="02010609060101010101" pitchFamily="49" charset="-122"/>
              </a:rPr>
              <a:t>溶酶体膜异常与疾病</a:t>
            </a:r>
            <a:r>
              <a:rPr lang="zh-CN" altLang="en-US" b="1" dirty="0">
                <a:solidFill>
                  <a:srgbClr val="FFFFFF"/>
                </a:solidFill>
                <a:latin typeface="宋体" panose="02010600030101010101" pitchFamily="2" charset="-122"/>
              </a:rPr>
              <a:t>尘肺：</a:t>
            </a:r>
            <a:endParaRPr lang="zh-CN" altLang="en-US" b="1" dirty="0">
              <a:solidFill>
                <a:srgbClr val="FFFFFF"/>
              </a:solidFill>
              <a:latin typeface="宋体" panose="02010600030101010101" pitchFamily="2" charset="-122"/>
            </a:endParaRPr>
          </a:p>
          <a:p>
            <a:pPr marL="457200" lvl="0" indent="-457200" eaLnBrk="1" hangingPunct="1">
              <a:spcBef>
                <a:spcPct val="0"/>
              </a:spcBef>
              <a:buNone/>
            </a:pPr>
            <a:r>
              <a:rPr lang="zh-CN" altLang="en-US" b="1" dirty="0">
                <a:latin typeface="宋体" panose="02010600030101010101" pitchFamily="2" charset="-122"/>
              </a:rPr>
              <a:t>  </a:t>
            </a:r>
            <a:r>
              <a:rPr lang="zh-CN" altLang="en-US" b="1" dirty="0">
                <a:solidFill>
                  <a:schemeClr val="tx2"/>
                </a:solidFill>
                <a:latin typeface="宋体" panose="02010600030101010101" pitchFamily="2" charset="-122"/>
              </a:rPr>
              <a:t>尘肺：</a:t>
            </a:r>
            <a:r>
              <a:rPr lang="zh-CN" altLang="en-US" b="1" dirty="0">
                <a:latin typeface="宋体" panose="02010600030101010101" pitchFamily="2" charset="-122"/>
              </a:rPr>
              <a:t>空气中的</a:t>
            </a:r>
            <a:r>
              <a:rPr lang="zh-CN" altLang="en-US" b="1" dirty="0">
                <a:solidFill>
                  <a:schemeClr val="tx2"/>
                </a:solidFill>
                <a:latin typeface="宋体" panose="02010600030101010101" pitchFamily="2" charset="-122"/>
              </a:rPr>
              <a:t>矽</a:t>
            </a:r>
            <a:r>
              <a:rPr lang="en-US" altLang="zh-CN" b="1" dirty="0">
                <a:solidFill>
                  <a:schemeClr val="tx2"/>
                </a:solidFill>
                <a:latin typeface="Times New Roman" panose="02020603050405020304" pitchFamily="18" charset="0"/>
                <a:cs typeface="Times New Roman" panose="02020603050405020304" pitchFamily="18" charset="0"/>
              </a:rPr>
              <a:t>(SiO</a:t>
            </a:r>
            <a:r>
              <a:rPr lang="en-US" altLang="zh-CN" b="1" baseline="-30000" dirty="0">
                <a:solidFill>
                  <a:schemeClr val="tx2"/>
                </a:solidFill>
                <a:latin typeface="Times New Roman" panose="02020603050405020304" pitchFamily="18" charset="0"/>
                <a:cs typeface="Times New Roman" panose="02020603050405020304" pitchFamily="18" charset="0"/>
              </a:rPr>
              <a:t>2</a:t>
            </a:r>
            <a:r>
              <a:rPr lang="en-US" altLang="zh-CN" b="1" dirty="0">
                <a:solidFill>
                  <a:schemeClr val="tx2"/>
                </a:solidFill>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rPr>
              <a:t>被吸入肺后，被肺部的吞噬细胞所吞噬，由于吞入的二氧化硅颗粒不能被消化，并在颗粒的表面形成</a:t>
            </a:r>
            <a:r>
              <a:rPr lang="zh-CN" altLang="en-US" b="1" dirty="0">
                <a:solidFill>
                  <a:schemeClr val="tx2"/>
                </a:solidFill>
                <a:latin typeface="宋体" panose="02010600030101010101" pitchFamily="2" charset="-122"/>
              </a:rPr>
              <a:t>硅酸</a:t>
            </a:r>
            <a:r>
              <a:rPr lang="zh-CN" altLang="en-US" b="1" dirty="0">
                <a:latin typeface="宋体" panose="02010600030101010101" pitchFamily="2" charset="-122"/>
              </a:rPr>
              <a:t>。</a:t>
            </a:r>
            <a:r>
              <a:rPr lang="zh-CN" altLang="en-US" b="1" dirty="0">
                <a:solidFill>
                  <a:schemeClr val="tx2"/>
                </a:solidFill>
                <a:latin typeface="宋体" panose="02010600030101010101" pitchFamily="2" charset="-122"/>
              </a:rPr>
              <a:t>硅酸使膜破坏</a:t>
            </a:r>
            <a:r>
              <a:rPr lang="zh-CN" altLang="en-US" b="1" dirty="0">
                <a:latin typeface="宋体" panose="02010600030101010101" pitchFamily="2" charset="-122"/>
              </a:rPr>
              <a:t>，释放出水解酶，导致细胞死亡，结果刺激成纤维细胞产生胶原纤维结节，造成肺组织的</a:t>
            </a:r>
            <a:r>
              <a:rPr lang="zh-CN" altLang="en-US" b="1" dirty="0">
                <a:solidFill>
                  <a:schemeClr val="tx2"/>
                </a:solidFill>
                <a:latin typeface="宋体" panose="02010600030101010101" pitchFamily="2" charset="-122"/>
              </a:rPr>
              <a:t>弹性降低</a:t>
            </a:r>
            <a:r>
              <a:rPr lang="zh-CN" altLang="en-US" b="1" dirty="0">
                <a:latin typeface="宋体" panose="02010600030101010101" pitchFamily="2" charset="-122"/>
              </a:rPr>
              <a:t>，肺受到损伤，呼吸功能下降。</a:t>
            </a:r>
            <a:endParaRPr lang="zh-CN" altLang="en-US" b="1" dirty="0">
              <a:latin typeface="宋体" panose="02010600030101010101" pitchFamily="2"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a:xfrm>
            <a:off x="684213" y="188913"/>
            <a:ext cx="4495800" cy="1143000"/>
          </a:xfrm>
        </p:spPr>
        <p:txBody>
          <a:bodyPr vert="horz" wrap="square" lIns="91440" tIns="45720" rIns="91440" bIns="45720" anchor="ctr" anchorCtr="0"/>
          <a:p>
            <a:r>
              <a:rPr lang="zh-CN" altLang="en-US" sz="3600" b="1" dirty="0">
                <a:solidFill>
                  <a:srgbClr val="800000"/>
                </a:solidFill>
                <a:latin typeface="宋体" panose="02010600030101010101" pitchFamily="2" charset="-122"/>
              </a:rPr>
              <a:t>休克</a:t>
            </a:r>
            <a:r>
              <a:rPr lang="en-US" altLang="zh-CN" sz="3600" b="1" dirty="0">
                <a:solidFill>
                  <a:srgbClr val="800000"/>
                </a:solidFill>
                <a:latin typeface="宋体" panose="02010600030101010101" pitchFamily="2" charset="-122"/>
              </a:rPr>
              <a:t>(shock) </a:t>
            </a:r>
            <a:endParaRPr lang="en-US" altLang="zh-CN" sz="3600" b="1" dirty="0">
              <a:solidFill>
                <a:srgbClr val="800000"/>
              </a:solidFill>
              <a:latin typeface="宋体" panose="02010600030101010101" pitchFamily="2" charset="-122"/>
            </a:endParaRPr>
          </a:p>
        </p:txBody>
      </p:sp>
      <p:sp>
        <p:nvSpPr>
          <p:cNvPr id="50179" name="Rectangle 3"/>
          <p:cNvSpPr>
            <a:spLocks noGrp="1"/>
          </p:cNvSpPr>
          <p:nvPr>
            <p:ph idx="1"/>
          </p:nvPr>
        </p:nvSpPr>
        <p:spPr>
          <a:xfrm>
            <a:off x="1042988" y="1125538"/>
            <a:ext cx="7272337" cy="2160587"/>
          </a:xfrm>
          <a:solidFill>
            <a:srgbClr val="CCCCFF">
              <a:alpha val="100000"/>
            </a:srgbClr>
          </a:solidFill>
        </p:spPr>
        <p:txBody>
          <a:bodyPr vert="horz" wrap="square" lIns="91440" tIns="45720" rIns="91440" bIns="45720" anchor="t" anchorCtr="0"/>
          <a:p>
            <a:pPr>
              <a:lnSpc>
                <a:spcPct val="90000"/>
              </a:lnSpc>
            </a:pPr>
            <a:r>
              <a:rPr lang="zh-CN" altLang="en-US" sz="2800" b="1" dirty="0">
                <a:latin typeface="宋体" panose="02010600030101010101" pitchFamily="2" charset="-122"/>
              </a:rPr>
              <a:t>在休克中，由于组织缺血、缺氧，影响了供能系统，造成</a:t>
            </a:r>
            <a:r>
              <a:rPr lang="zh-CN" altLang="en-US" sz="2800" b="1" dirty="0">
                <a:solidFill>
                  <a:srgbClr val="CC0000"/>
                </a:solidFill>
                <a:latin typeface="宋体" panose="02010600030101010101" pitchFamily="2" charset="-122"/>
              </a:rPr>
              <a:t>膜的不稳定</a:t>
            </a:r>
            <a:r>
              <a:rPr lang="zh-CN" altLang="en-US" sz="2800" b="1" dirty="0">
                <a:latin typeface="宋体" panose="02010600030101010101" pitchFamily="2" charset="-122"/>
              </a:rPr>
              <a:t>，引起溶酶体酶的外漏，造成细胞与机体的损伤。因此，在抢救休克病人时，临床上采用大剂量的糖皮质类固醇，以稳定溶酶体的膜</a:t>
            </a:r>
            <a:r>
              <a:rPr lang="zh-CN" altLang="en-US" sz="2800" dirty="0">
                <a:latin typeface="宋体" panose="02010600030101010101" pitchFamily="2" charset="-122"/>
              </a:rPr>
              <a:t>。</a:t>
            </a:r>
            <a:r>
              <a:rPr lang="zh-CN" altLang="en-US" sz="2800" dirty="0"/>
              <a:t> </a:t>
            </a:r>
            <a:endParaRPr lang="zh-CN" altLang="en-US" sz="2800" dirty="0"/>
          </a:p>
        </p:txBody>
      </p:sp>
      <p:sp>
        <p:nvSpPr>
          <p:cNvPr id="50180" name="Rectangle 4"/>
          <p:cNvSpPr/>
          <p:nvPr/>
        </p:nvSpPr>
        <p:spPr>
          <a:xfrm>
            <a:off x="827088" y="3573463"/>
            <a:ext cx="4856162" cy="7921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3600" b="1" dirty="0">
                <a:solidFill>
                  <a:srgbClr val="800000"/>
                </a:solidFill>
                <a:latin typeface="宋体" panose="02010600030101010101" pitchFamily="2" charset="-122"/>
              </a:rPr>
              <a:t>类风湿性关节炎</a:t>
            </a:r>
            <a:endParaRPr lang="zh-CN" altLang="en-US" sz="3600" b="1" dirty="0">
              <a:solidFill>
                <a:srgbClr val="800000"/>
              </a:solidFill>
              <a:latin typeface="宋体" panose="02010600030101010101" pitchFamily="2" charset="-122"/>
            </a:endParaRPr>
          </a:p>
        </p:txBody>
      </p:sp>
      <p:sp>
        <p:nvSpPr>
          <p:cNvPr id="50181" name="Rectangle 5"/>
          <p:cNvSpPr/>
          <p:nvPr/>
        </p:nvSpPr>
        <p:spPr>
          <a:xfrm>
            <a:off x="1116013" y="4294188"/>
            <a:ext cx="7272337" cy="1871662"/>
          </a:xfrm>
          <a:prstGeom prst="rect">
            <a:avLst/>
          </a:prstGeom>
          <a:solidFill>
            <a:schemeClr val="bg2"/>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zh-CN" altLang="en-US" sz="2800" b="1" dirty="0">
                <a:latin typeface="宋体" panose="02010600030101010101" pitchFamily="2" charset="-122"/>
              </a:rPr>
              <a:t>溶酶体</a:t>
            </a:r>
            <a:r>
              <a:rPr lang="zh-CN" altLang="en-US" sz="2800" b="1" dirty="0">
                <a:solidFill>
                  <a:srgbClr val="0000FF"/>
                </a:solidFill>
                <a:latin typeface="宋体" panose="02010600030101010101" pitchFamily="2" charset="-122"/>
              </a:rPr>
              <a:t>膜很易脆裂</a:t>
            </a:r>
            <a:r>
              <a:rPr lang="zh-CN" altLang="en-US" sz="2800" b="1" dirty="0">
                <a:latin typeface="宋体" panose="02010600030101010101" pitchFamily="2" charset="-122"/>
              </a:rPr>
              <a:t>，其释放的酶导致关节组织损伤和发炎。消炎痛和肾上腺皮质激素具有稳定溶酶体膜的作用，所以被用来治疗类风湿性关节炎。</a:t>
            </a:r>
            <a:endParaRPr lang="zh-CN" altLang="en-US" sz="2800" b="1" dirty="0">
              <a:latin typeface="宋体" panose="02010600030101010101" pitchFamily="2" charset="-122"/>
            </a:endParaRPr>
          </a:p>
          <a:p>
            <a:pPr marL="342900" lvl="0" indent="-342900"/>
            <a:endParaRPr lang="zh-CN" altLang="en-US" sz="2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p:txBody>
          <a:bodyPr vert="horz" wrap="square" lIns="91440" tIns="45720" rIns="91440" bIns="45720" anchor="ctr" anchorCtr="0"/>
          <a:p>
            <a:r>
              <a:rPr lang="en-US" altLang="zh-CN" sz="3600" b="1" dirty="0">
                <a:solidFill>
                  <a:schemeClr val="tx1"/>
                </a:solidFill>
                <a:latin typeface="宋体" panose="02010600030101010101" pitchFamily="2" charset="-122"/>
              </a:rPr>
              <a:t>2.</a:t>
            </a:r>
            <a:r>
              <a:rPr lang="zh-CN" altLang="en-US" sz="3600" b="1" dirty="0">
                <a:solidFill>
                  <a:schemeClr val="tx1"/>
                </a:solidFill>
                <a:ea typeface="仿宋_GB2312" pitchFamily="49" charset="-122"/>
              </a:rPr>
              <a:t>溶酶体异常与遗传性疾病：</a:t>
            </a:r>
            <a:br>
              <a:rPr lang="zh-CN" altLang="en-US" sz="3600" b="1" dirty="0">
                <a:solidFill>
                  <a:schemeClr val="tx1"/>
                </a:solidFill>
                <a:ea typeface="仿宋_GB2312" pitchFamily="49" charset="-122"/>
              </a:rPr>
            </a:br>
            <a:r>
              <a:rPr lang="en-US" altLang="zh-CN" sz="3600" b="1" dirty="0">
                <a:solidFill>
                  <a:schemeClr val="tx1"/>
                </a:solidFill>
                <a:latin typeface="宋体" panose="02010600030101010101" pitchFamily="2" charset="-122"/>
              </a:rPr>
              <a:t>Ⅱ</a:t>
            </a:r>
            <a:r>
              <a:rPr lang="zh-CN" altLang="en-US" sz="3600" b="1" dirty="0">
                <a:solidFill>
                  <a:schemeClr val="tx1"/>
                </a:solidFill>
                <a:latin typeface="宋体" panose="02010600030101010101" pitchFamily="2" charset="-122"/>
              </a:rPr>
              <a:t>型糖原贮积症</a:t>
            </a:r>
            <a:endParaRPr lang="zh-CN" altLang="en-US" sz="3600" b="1" dirty="0">
              <a:solidFill>
                <a:schemeClr val="tx1"/>
              </a:solidFill>
              <a:latin typeface="宋体" panose="02010600030101010101" pitchFamily="2" charset="-122"/>
            </a:endParaRPr>
          </a:p>
        </p:txBody>
      </p:sp>
      <p:sp>
        <p:nvSpPr>
          <p:cNvPr id="51203" name="Rectangle 3"/>
          <p:cNvSpPr>
            <a:spLocks noGrp="1"/>
          </p:cNvSpPr>
          <p:nvPr>
            <p:ph idx="1"/>
          </p:nvPr>
        </p:nvSpPr>
        <p:spPr/>
        <p:txBody>
          <a:bodyPr vert="horz" wrap="square" lIns="91440" tIns="45720" rIns="91440" bIns="45720" anchor="t" anchorCtr="0"/>
          <a:p>
            <a:r>
              <a:rPr lang="zh-CN" altLang="en-US" b="1" dirty="0">
                <a:latin typeface="宋体" panose="02010600030101010101" pitchFamily="2" charset="-122"/>
              </a:rPr>
              <a:t>是最早发现的贮积症。由于</a:t>
            </a:r>
            <a:r>
              <a:rPr lang="zh-CN" altLang="en-US" b="1" dirty="0">
                <a:solidFill>
                  <a:schemeClr val="tx2"/>
                </a:solidFill>
                <a:latin typeface="宋体" panose="02010600030101010101" pitchFamily="2" charset="-122"/>
              </a:rPr>
              <a:t>常染色体</a:t>
            </a:r>
            <a:r>
              <a:rPr lang="zh-CN" altLang="en-US" b="1" dirty="0">
                <a:latin typeface="宋体" panose="02010600030101010101" pitchFamily="2" charset="-122"/>
              </a:rPr>
              <a:t>上的一个</a:t>
            </a:r>
            <a:r>
              <a:rPr lang="zh-CN" altLang="en-US" b="1" dirty="0">
                <a:solidFill>
                  <a:schemeClr val="tx2"/>
                </a:solidFill>
                <a:latin typeface="宋体" panose="02010600030101010101" pitchFamily="2" charset="-122"/>
              </a:rPr>
              <a:t>隐性基因突变</a:t>
            </a:r>
            <a:r>
              <a:rPr lang="zh-CN" altLang="en-US" b="1" dirty="0">
                <a:latin typeface="宋体" panose="02010600030101010101" pitchFamily="2" charset="-122"/>
              </a:rPr>
              <a:t>，</a:t>
            </a:r>
            <a:r>
              <a:rPr lang="zh-CN" altLang="en-US" b="1" dirty="0">
                <a:solidFill>
                  <a:schemeClr val="tx2"/>
                </a:solidFill>
                <a:latin typeface="宋体" panose="02010600030101010101" pitchFamily="2" charset="-122"/>
              </a:rPr>
              <a:t>缺乏</a:t>
            </a:r>
            <a:r>
              <a:rPr lang="en-US" altLang="zh-CN" b="1" dirty="0">
                <a:solidFill>
                  <a:schemeClr val="tx2"/>
                </a:solidFill>
                <a:latin typeface="宋体" panose="02010600030101010101" pitchFamily="2" charset="-122"/>
              </a:rPr>
              <a:t>α</a:t>
            </a:r>
            <a:r>
              <a:rPr lang="en-US" altLang="zh-CN" b="1" dirty="0">
                <a:solidFill>
                  <a:schemeClr val="tx2"/>
                </a:solidFill>
              </a:rPr>
              <a:t>-</a:t>
            </a:r>
            <a:r>
              <a:rPr lang="zh-CN" altLang="en-US" b="1" dirty="0">
                <a:solidFill>
                  <a:schemeClr val="tx2"/>
                </a:solidFill>
                <a:latin typeface="宋体" panose="02010600030101010101" pitchFamily="2" charset="-122"/>
              </a:rPr>
              <a:t>葡萄糖苷酶</a:t>
            </a:r>
            <a:r>
              <a:rPr lang="zh-CN" altLang="en-US" b="1" dirty="0">
                <a:latin typeface="宋体" panose="02010600030101010101" pitchFamily="2" charset="-122"/>
              </a:rPr>
              <a:t>，缺少了这种酶的溶酶体不能把肝细胞中或肌细胞中过剩的糖原进行水解而大量积累在溶酶体内，</a:t>
            </a:r>
            <a:r>
              <a:rPr lang="zh-CN" altLang="en-US" b="1" dirty="0">
                <a:solidFill>
                  <a:schemeClr val="tx2"/>
                </a:solidFill>
                <a:latin typeface="宋体" panose="02010600030101010101" pitchFamily="2" charset="-122"/>
              </a:rPr>
              <a:t>造成溶酶体超载</a:t>
            </a:r>
            <a:r>
              <a:rPr lang="zh-CN" altLang="en-US" b="1" dirty="0">
                <a:latin typeface="宋体" panose="02010600030101010101" pitchFamily="2" charset="-122"/>
              </a:rPr>
              <a:t>。此病多发于婴儿，表现为肌肉无力，心脏增大，心力衰竭</a:t>
            </a:r>
            <a:r>
              <a:rPr lang="en-US" altLang="zh-CN" b="1" dirty="0"/>
              <a:t>, </a:t>
            </a:r>
            <a:r>
              <a:rPr lang="zh-CN" altLang="en-US" b="1" dirty="0">
                <a:latin typeface="宋体" panose="02010600030101010101" pitchFamily="2" charset="-122"/>
              </a:rPr>
              <a:t>通常于两周内死亡。</a:t>
            </a:r>
            <a:r>
              <a:rPr lang="zh-CN" altLang="en-US" dirty="0"/>
              <a:t> </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a:xfrm>
            <a:off x="1066800" y="228600"/>
            <a:ext cx="7378700" cy="762000"/>
          </a:xfrm>
        </p:spPr>
        <p:txBody>
          <a:bodyPr vert="horz" wrap="square" lIns="91440" tIns="45720" rIns="91440" bIns="45720" anchor="ctr" anchorCtr="0"/>
          <a:p>
            <a:r>
              <a:rPr lang="zh-CN" altLang="en-US" sz="3600" b="1" dirty="0">
                <a:latin typeface="黑体" panose="02010609060101010101" pitchFamily="49" charset="-122"/>
                <a:ea typeface="黑体" panose="02010609060101010101" pitchFamily="49" charset="-122"/>
              </a:rPr>
              <a:t>第四节</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过氧化物酶体</a:t>
            </a:r>
            <a:endParaRPr lang="zh-CN" altLang="en-US" sz="3600" b="1" dirty="0">
              <a:latin typeface="黑体" panose="02010609060101010101" pitchFamily="49" charset="-122"/>
              <a:ea typeface="黑体" panose="02010609060101010101" pitchFamily="49" charset="-122"/>
            </a:endParaRPr>
          </a:p>
        </p:txBody>
      </p:sp>
      <p:sp>
        <p:nvSpPr>
          <p:cNvPr id="52227" name="Rectangle 3"/>
          <p:cNvSpPr>
            <a:spLocks noGrp="1"/>
          </p:cNvSpPr>
          <p:nvPr>
            <p:ph idx="1"/>
          </p:nvPr>
        </p:nvSpPr>
        <p:spPr>
          <a:xfrm>
            <a:off x="609600" y="1066800"/>
            <a:ext cx="8001000" cy="1143000"/>
          </a:xfrm>
          <a:ln>
            <a:solidFill>
              <a:srgbClr val="006666">
                <a:alpha val="100000"/>
              </a:srgbClr>
            </a:solidFill>
            <a:miter lim="800000"/>
          </a:ln>
        </p:spPr>
        <p:txBody>
          <a:bodyPr vert="horz" wrap="square" lIns="91440" tIns="45720" rIns="91440" bIns="45720" anchor="t" anchorCtr="0"/>
          <a:p>
            <a:pPr algn="just">
              <a:buNone/>
            </a:pPr>
            <a:r>
              <a:rPr lang="zh-CN" altLang="en-US" sz="2800" b="1" dirty="0">
                <a:latin typeface="黑体" panose="02010609060101010101" pitchFamily="49" charset="-122"/>
                <a:ea typeface="黑体" panose="02010609060101010101" pitchFamily="49" charset="-122"/>
              </a:rPr>
              <a:t>过氧化物酶体（又称微体）的结构</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由一层单位膜包围形成的圆形或卵圆形小体，直径约</a:t>
            </a:r>
            <a:r>
              <a:rPr lang="en-US" altLang="zh-CN" sz="2800" b="1" dirty="0">
                <a:latin typeface="黑体" panose="02010609060101010101" pitchFamily="49" charset="-122"/>
                <a:ea typeface="黑体" panose="02010609060101010101" pitchFamily="49" charset="-122"/>
              </a:rPr>
              <a:t>0.5um</a:t>
            </a:r>
            <a:r>
              <a:rPr lang="zh-CN" altLang="en-US" sz="2800" b="1" dirty="0">
                <a:latin typeface="黑体" panose="02010609060101010101" pitchFamily="49" charset="-122"/>
                <a:ea typeface="黑体" panose="02010609060101010101" pitchFamily="49" charset="-122"/>
              </a:rPr>
              <a:t>。</a:t>
            </a:r>
            <a:endParaRPr lang="zh-CN" altLang="en-US" sz="2800" b="1" dirty="0">
              <a:latin typeface="黑体" panose="02010609060101010101" pitchFamily="49" charset="-122"/>
              <a:ea typeface="黑体" panose="02010609060101010101" pitchFamily="49" charset="-122"/>
            </a:endParaRPr>
          </a:p>
        </p:txBody>
      </p:sp>
      <p:sp>
        <p:nvSpPr>
          <p:cNvPr id="52228" name="Text Box 4"/>
          <p:cNvSpPr txBox="1"/>
          <p:nvPr/>
        </p:nvSpPr>
        <p:spPr>
          <a:xfrm>
            <a:off x="5724525" y="4292600"/>
            <a:ext cx="2994025" cy="2227263"/>
          </a:xfrm>
          <a:prstGeom prst="rect">
            <a:avLst/>
          </a:prstGeom>
          <a:solidFill>
            <a:srgbClr val="006666"/>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bg1"/>
                </a:solidFill>
                <a:latin typeface="Times New Roman" panose="02020603050405020304" pitchFamily="18" charset="0"/>
                <a:ea typeface="黑体" panose="02010609060101010101" pitchFamily="49" charset="-122"/>
              </a:rPr>
              <a:t>尿酸氧化酶结晶，即过氧化物酶体中电子密度较高、规则的结晶状结构。</a:t>
            </a:r>
            <a:endParaRPr lang="zh-CN" altLang="en-US" sz="2800" b="1" dirty="0">
              <a:solidFill>
                <a:schemeClr val="bg1"/>
              </a:solidFill>
              <a:latin typeface="Times New Roman" panose="02020603050405020304" pitchFamily="18" charset="0"/>
              <a:ea typeface="黑体" panose="02010609060101010101" pitchFamily="49" charset="-122"/>
            </a:endParaRPr>
          </a:p>
        </p:txBody>
      </p:sp>
      <p:sp>
        <p:nvSpPr>
          <p:cNvPr id="52229" name="Text Box 5"/>
          <p:cNvSpPr txBox="1"/>
          <p:nvPr/>
        </p:nvSpPr>
        <p:spPr>
          <a:xfrm>
            <a:off x="5651500" y="2362200"/>
            <a:ext cx="2959100" cy="1800225"/>
          </a:xfrm>
          <a:prstGeom prst="rect">
            <a:avLst/>
          </a:prstGeom>
          <a:solidFill>
            <a:schemeClr val="tx2"/>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chemeClr val="bg1"/>
                </a:solidFill>
                <a:latin typeface="黑体" panose="02010609060101010101" pitchFamily="49" charset="-122"/>
                <a:ea typeface="黑体" panose="02010609060101010101" pitchFamily="49" charset="-122"/>
              </a:rPr>
              <a:t>在肝细胞或肾细胞中</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它可氧化分解血液中的有毒成分</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起解毒作用。</a:t>
            </a:r>
            <a:endParaRPr lang="zh-CN" altLang="en-US" sz="2800" b="1" dirty="0">
              <a:solidFill>
                <a:schemeClr val="bg1"/>
              </a:solidFill>
              <a:latin typeface="黑体" panose="02010609060101010101" pitchFamily="49" charset="-122"/>
              <a:ea typeface="黑体" panose="02010609060101010101" pitchFamily="49" charset="-122"/>
            </a:endParaRPr>
          </a:p>
        </p:txBody>
      </p:sp>
      <p:pic>
        <p:nvPicPr>
          <p:cNvPr id="52230" name="Picture 6" descr="why peroxisomes are not like lysosomes"/>
          <p:cNvPicPr>
            <a:picLocks noChangeAspect="1"/>
          </p:cNvPicPr>
          <p:nvPr/>
        </p:nvPicPr>
        <p:blipFill>
          <a:blip r:embed="rId1"/>
          <a:stretch>
            <a:fillRect/>
          </a:stretch>
        </p:blipFill>
        <p:spPr>
          <a:xfrm>
            <a:off x="323850" y="2349500"/>
            <a:ext cx="4968875" cy="4103688"/>
          </a:xfrm>
          <a:prstGeom prst="rect">
            <a:avLst/>
          </a:prstGeom>
          <a:solidFill>
            <a:schemeClr val="tx1"/>
          </a:solidFill>
          <a:ln w="9525">
            <a:noFill/>
          </a:ln>
        </p:spPr>
      </p:pic>
      <p:pic>
        <p:nvPicPr>
          <p:cNvPr id="139271" name="Picture 7" descr="6"/>
          <p:cNvPicPr>
            <a:picLocks noChangeAspect="1"/>
          </p:cNvPicPr>
          <p:nvPr/>
        </p:nvPicPr>
        <p:blipFill>
          <a:blip r:embed="rId2"/>
          <a:stretch>
            <a:fillRect/>
          </a:stretch>
        </p:blipFill>
        <p:spPr>
          <a:xfrm>
            <a:off x="323850" y="2349500"/>
            <a:ext cx="5111750" cy="4175125"/>
          </a:xfrm>
          <a:prstGeom prst="rect">
            <a:avLst/>
          </a:prstGeom>
          <a:noFill/>
          <a:ln w="9525">
            <a:noFill/>
          </a:ln>
        </p:spPr>
      </p:pic>
      <p:sp>
        <p:nvSpPr>
          <p:cNvPr id="52232" name="AutoShape 8"/>
          <p:cNvSpPr/>
          <p:nvPr/>
        </p:nvSpPr>
        <p:spPr>
          <a:xfrm flipH="1">
            <a:off x="3995738" y="5300663"/>
            <a:ext cx="1727200" cy="719137"/>
          </a:xfrm>
          <a:prstGeom prst="wedgeEllipseCallout">
            <a:avLst>
              <a:gd name="adj1" fmla="val -52944"/>
              <a:gd name="adj2" fmla="val -126162"/>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latin typeface="Times New Roman" panose="02020603050405020304" pitchFamily="18" charset="0"/>
                <a:ea typeface="黑体" panose="02010609060101010101" pitchFamily="49" charset="-122"/>
              </a:rPr>
              <a:t>类核体</a:t>
            </a:r>
            <a:endParaRPr lang="zh-CN" altLang="en-US" sz="2800" b="1" dirty="0">
              <a:latin typeface="Times New Roman" panose="02020603050405020304" pitchFamily="18" charset="0"/>
              <a:ea typeface="黑体" panose="02010609060101010101" pitchFamily="49" charset="-122"/>
            </a:endParaRPr>
          </a:p>
        </p:txBody>
      </p:sp>
      <p:pic>
        <p:nvPicPr>
          <p:cNvPr id="139273" name="Picture 9"/>
          <p:cNvPicPr>
            <a:picLocks noChangeAspect="1"/>
          </p:cNvPicPr>
          <p:nvPr/>
        </p:nvPicPr>
        <p:blipFill>
          <a:blip r:embed="rId3">
            <a:lum contrast="18000"/>
          </a:blip>
          <a:stretch>
            <a:fillRect/>
          </a:stretch>
        </p:blipFill>
        <p:spPr>
          <a:xfrm>
            <a:off x="149225" y="1066800"/>
            <a:ext cx="8569325" cy="5545138"/>
          </a:xfrm>
          <a:prstGeom prst="rect">
            <a:avLst/>
          </a:prstGeom>
          <a:noFill/>
          <a:ln w="9525">
            <a:noFill/>
          </a:ln>
        </p:spPr>
      </p:pic>
    </p:spTree>
  </p:cSld>
  <p:clrMapOvr>
    <a:masterClrMapping/>
  </p:clrMapOvr>
  <p:transition spd="med" advClick="0">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9271"/>
                                        </p:tgtEl>
                                        <p:attrNameLst>
                                          <p:attrName>style.visibility</p:attrName>
                                        </p:attrNameLst>
                                      </p:cBhvr>
                                      <p:to>
                                        <p:strVal val="visible"/>
                                      </p:to>
                                    </p:set>
                                    <p:animEffect transition="in" filter="blinds(horizontal)">
                                      <p:cBhvr>
                                        <p:cTn id="7" dur="500"/>
                                        <p:tgtEl>
                                          <p:spTgt spid="13927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 calcmode="lin" valueType="num">
                                      <p:cBhvr>
                                        <p:cTn id="12" dur="1000" fill="hold"/>
                                        <p:tgtEl>
                                          <p:spTgt spid="139273"/>
                                        </p:tgtEl>
                                        <p:attrNameLst>
                                          <p:attrName>ppt_w</p:attrName>
                                        </p:attrNameLst>
                                      </p:cBhvr>
                                      <p:tavLst>
                                        <p:tav tm="0">
                                          <p:val>
                                            <p:fltVal val="0.000000"/>
                                          </p:val>
                                        </p:tav>
                                        <p:tav tm="100000">
                                          <p:val>
                                            <p:strVal val="#ppt_w"/>
                                          </p:val>
                                        </p:tav>
                                      </p:tavLst>
                                    </p:anim>
                                    <p:anim calcmode="lin" valueType="num">
                                      <p:cBhvr>
                                        <p:cTn id="13" dur="1000" fill="hold"/>
                                        <p:tgtEl>
                                          <p:spTgt spid="139273"/>
                                        </p:tgtEl>
                                        <p:attrNameLst>
                                          <p:attrName>ppt_h</p:attrName>
                                        </p:attrNameLst>
                                      </p:cBhvr>
                                      <p:tavLst>
                                        <p:tav tm="0">
                                          <p:val>
                                            <p:fltVal val="0.00000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139273"/>
                                        </p:tgtEl>
                                      </p:cBhvr>
                                    </p:animEffect>
                                    <p:set>
                                      <p:cBhvr>
                                        <p:cTn id="18" dur="1" fill="hold">
                                          <p:stCondLst>
                                            <p:cond delay="499"/>
                                          </p:stCondLst>
                                        </p:cTn>
                                        <p:tgtEl>
                                          <p:spTgt spid="1392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xfrm>
            <a:off x="827088" y="549275"/>
            <a:ext cx="7378700" cy="1143000"/>
          </a:xfrm>
        </p:spPr>
        <p:txBody>
          <a:bodyPr vert="horz" wrap="square" lIns="91440" tIns="45720" rIns="91440" bIns="45720" anchor="ctr" anchorCtr="0"/>
          <a:p>
            <a:r>
              <a:rPr lang="zh-CN" altLang="en-US" b="1" dirty="0">
                <a:ea typeface="黑体" panose="02010609060101010101" pitchFamily="49" charset="-122"/>
              </a:rPr>
              <a:t>第五节囊泡与囊泡的运输</a:t>
            </a:r>
            <a:endParaRPr lang="zh-CN" altLang="en-US" b="1" dirty="0">
              <a:ea typeface="黑体" panose="02010609060101010101" pitchFamily="49" charset="-122"/>
            </a:endParaRPr>
          </a:p>
        </p:txBody>
      </p:sp>
      <p:sp>
        <p:nvSpPr>
          <p:cNvPr id="140291" name="Rectangle 3"/>
          <p:cNvSpPr/>
          <p:nvPr/>
        </p:nvSpPr>
        <p:spPr>
          <a:xfrm>
            <a:off x="838200" y="1600200"/>
            <a:ext cx="7437438"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latin typeface="隶书" panose="02010509060101010101" pitchFamily="49" charset="-122"/>
                <a:ea typeface="隶书" panose="02010509060101010101" pitchFamily="49" charset="-122"/>
              </a:rPr>
              <a:t>一些大分子与颗粒物质不能穿过细胞膜，而是被包裹在膜围绕的小泡中进行运输，称为囊泡运输。</a:t>
            </a:r>
            <a:endParaRPr lang="zh-CN" altLang="en-US" b="1" dirty="0">
              <a:latin typeface="隶书" panose="02010509060101010101" pitchFamily="49" charset="-122"/>
              <a:ea typeface="隶书" panose="02010509060101010101" pitchFamily="49" charset="-122"/>
            </a:endParaRPr>
          </a:p>
        </p:txBody>
      </p:sp>
      <p:pic>
        <p:nvPicPr>
          <p:cNvPr id="140292" name="Picture 4" descr="exocyt"/>
          <p:cNvPicPr>
            <a:picLocks noChangeAspect="1"/>
          </p:cNvPicPr>
          <p:nvPr/>
        </p:nvPicPr>
        <p:blipFill>
          <a:blip r:embed="rId1"/>
          <a:stretch>
            <a:fillRect/>
          </a:stretch>
        </p:blipFill>
        <p:spPr>
          <a:xfrm>
            <a:off x="2484438" y="3284538"/>
            <a:ext cx="4724400" cy="2925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0-#ppt_w/2"/>
                                          </p:val>
                                        </p:tav>
                                        <p:tav tm="100000">
                                          <p:val>
                                            <p:strVal val="#ppt_x"/>
                                          </p:val>
                                        </p:tav>
                                      </p:tavLst>
                                    </p:anim>
                                    <p:anim calcmode="lin" valueType="num">
                                      <p:cBhvr additive="base">
                                        <p:cTn id="8" dur="500" fill="hold"/>
                                        <p:tgtEl>
                                          <p:spTgt spid="1402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140292"/>
                                        </p:tgtEl>
                                        <p:attrNameLst>
                                          <p:attrName>style.visibility</p:attrName>
                                        </p:attrNameLst>
                                      </p:cBhvr>
                                      <p:to>
                                        <p:strVal val="visible"/>
                                      </p:to>
                                    </p:set>
                                    <p:animEffect transition="in" filter="barn(outHorizontal)">
                                      <p:cBhvr>
                                        <p:cTn id="13"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2"/>
          <p:cNvSpPr>
            <a:spLocks noGrp="1"/>
          </p:cNvSpPr>
          <p:nvPr>
            <p:ph type="title"/>
          </p:nvPr>
        </p:nvSpPr>
        <p:spPr/>
        <p:txBody>
          <a:bodyPr vert="horz" wrap="square" lIns="91440" tIns="45720" rIns="91440" bIns="45720" anchor="ctr" anchorCtr="0"/>
          <a:p>
            <a:r>
              <a:rPr lang="zh-CN" altLang="en-US" sz="3600" dirty="0">
                <a:solidFill>
                  <a:srgbClr val="0000FF"/>
                </a:solidFill>
                <a:latin typeface="黑体" panose="02010609060101010101" pitchFamily="49" charset="-122"/>
                <a:ea typeface="黑体" panose="02010609060101010101" pitchFamily="49" charset="-122"/>
              </a:rPr>
              <a:t>细胞内三种类型囊泡：</a:t>
            </a:r>
            <a:endParaRPr lang="zh-CN" altLang="en-US" sz="3600" dirty="0">
              <a:solidFill>
                <a:srgbClr val="0000FF"/>
              </a:solidFill>
              <a:latin typeface="黑体" panose="02010609060101010101" pitchFamily="49" charset="-122"/>
              <a:ea typeface="黑体" panose="02010609060101010101" pitchFamily="49" charset="-122"/>
            </a:endParaRPr>
          </a:p>
        </p:txBody>
      </p:sp>
      <p:sp>
        <p:nvSpPr>
          <p:cNvPr id="54275" name="Rectangle 3"/>
          <p:cNvSpPr>
            <a:spLocks noGrp="1"/>
          </p:cNvSpPr>
          <p:nvPr>
            <p:ph idx="1"/>
          </p:nvPr>
        </p:nvSpPr>
        <p:spPr/>
        <p:txBody>
          <a:bodyPr vert="horz" wrap="square" lIns="91440" tIns="45720" rIns="91440" bIns="45720" anchor="t" anchorCtr="0"/>
          <a:p>
            <a:endParaRPr lang="zh-CN" altLang="en-US" dirty="0"/>
          </a:p>
        </p:txBody>
      </p:sp>
      <p:pic>
        <p:nvPicPr>
          <p:cNvPr id="54276" name="Picture 4" descr="http://www.lifesciences.ynu.edu.cn/wljc/xbswx/9/images/pic/pic0963s.gif"/>
          <p:cNvPicPr>
            <a:picLocks noChangeAspect="1"/>
          </p:cNvPicPr>
          <p:nvPr/>
        </p:nvPicPr>
        <p:blipFill>
          <a:blip r:embed="rId1" r:link="rId2"/>
          <a:srcRect b="57813"/>
          <a:stretch>
            <a:fillRect/>
          </a:stretch>
        </p:blipFill>
        <p:spPr>
          <a:xfrm>
            <a:off x="228600" y="1295400"/>
            <a:ext cx="4114800" cy="4495800"/>
          </a:xfrm>
          <a:prstGeom prst="rect">
            <a:avLst/>
          </a:prstGeom>
          <a:noFill/>
          <a:ln w="9525">
            <a:noFill/>
          </a:ln>
        </p:spPr>
      </p:pic>
      <p:pic>
        <p:nvPicPr>
          <p:cNvPr id="54277" name="图片 1"/>
          <p:cNvPicPr>
            <a:picLocks noChangeAspect="1"/>
          </p:cNvPicPr>
          <p:nvPr/>
        </p:nvPicPr>
        <p:blipFill>
          <a:blip r:embed="rId3"/>
          <a:stretch>
            <a:fillRect/>
          </a:stretch>
        </p:blipFill>
        <p:spPr>
          <a:xfrm>
            <a:off x="4572000" y="1828800"/>
            <a:ext cx="4329113" cy="3181350"/>
          </a:xfrm>
          <a:prstGeom prst="rect">
            <a:avLst/>
          </a:prstGeom>
          <a:noFill/>
          <a:ln w="9525">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Rectangle 2"/>
          <p:cNvSpPr>
            <a:spLocks noGrp="1"/>
          </p:cNvSpPr>
          <p:nvPr>
            <p:ph type="title"/>
          </p:nvPr>
        </p:nvSpPr>
        <p:spPr>
          <a:xfrm>
            <a:off x="900113" y="260350"/>
            <a:ext cx="7378700" cy="865188"/>
          </a:xfrm>
        </p:spPr>
        <p:txBody>
          <a:bodyPr vert="horz" wrap="square" lIns="91440" tIns="45720" rIns="91440" bIns="45720" anchor="ctr" anchorCtr="0"/>
          <a:p>
            <a:r>
              <a:rPr lang="zh-CN" altLang="en-US" sz="4000" b="1" dirty="0"/>
              <a:t>一</a:t>
            </a:r>
            <a:r>
              <a:rPr lang="en-US" altLang="zh-CN" sz="4000" b="1" dirty="0"/>
              <a:t>.</a:t>
            </a:r>
            <a:r>
              <a:rPr lang="zh-CN" altLang="en-US" sz="4000" b="1" dirty="0"/>
              <a:t>囊泡的来源与类型</a:t>
            </a:r>
            <a:endParaRPr lang="zh-CN" altLang="en-US" sz="4000" b="1" dirty="0"/>
          </a:p>
        </p:txBody>
      </p:sp>
      <p:pic>
        <p:nvPicPr>
          <p:cNvPr id="142339" name="Picture 3" descr="image003"/>
          <p:cNvPicPr>
            <a:picLocks noChangeAspect="1"/>
          </p:cNvPicPr>
          <p:nvPr/>
        </p:nvPicPr>
        <p:blipFill>
          <a:blip r:embed="rId1"/>
          <a:stretch>
            <a:fillRect/>
          </a:stretch>
        </p:blipFill>
        <p:spPr>
          <a:xfrm>
            <a:off x="611188" y="2852738"/>
            <a:ext cx="3209925" cy="3527425"/>
          </a:xfrm>
          <a:prstGeom prst="rect">
            <a:avLst/>
          </a:prstGeom>
          <a:noFill/>
          <a:ln w="9525">
            <a:noFill/>
          </a:ln>
        </p:spPr>
      </p:pic>
      <p:pic>
        <p:nvPicPr>
          <p:cNvPr id="142340" name="Picture 4" descr="http://www.lifesciences.ynu.edu.cn/wljc/xbswx/9/images/pic/pic0967s.gif"/>
          <p:cNvPicPr>
            <a:picLocks noChangeAspect="1"/>
          </p:cNvPicPr>
          <p:nvPr/>
        </p:nvPicPr>
        <p:blipFill>
          <a:blip r:embed="rId2" r:link="rId3"/>
          <a:srcRect t="1613"/>
          <a:stretch>
            <a:fillRect/>
          </a:stretch>
        </p:blipFill>
        <p:spPr>
          <a:xfrm>
            <a:off x="4932363" y="1700213"/>
            <a:ext cx="3527425" cy="4430712"/>
          </a:xfrm>
          <a:prstGeom prst="rect">
            <a:avLst/>
          </a:prstGeom>
          <a:noFill/>
          <a:ln w="9525">
            <a:noFill/>
          </a:ln>
        </p:spPr>
      </p:pic>
      <p:pic>
        <p:nvPicPr>
          <p:cNvPr id="142341" name="Picture 5" descr="8"/>
          <p:cNvPicPr>
            <a:picLocks noChangeAspect="1"/>
          </p:cNvPicPr>
          <p:nvPr/>
        </p:nvPicPr>
        <p:blipFill>
          <a:blip r:embed="rId4"/>
          <a:stretch>
            <a:fillRect/>
          </a:stretch>
        </p:blipFill>
        <p:spPr>
          <a:xfrm>
            <a:off x="4427538" y="1484313"/>
            <a:ext cx="4464050" cy="5083175"/>
          </a:xfrm>
          <a:prstGeom prst="rect">
            <a:avLst/>
          </a:prstGeom>
          <a:noFill/>
          <a:ln w="9525">
            <a:noFill/>
          </a:ln>
        </p:spPr>
      </p:pic>
      <p:sp>
        <p:nvSpPr>
          <p:cNvPr id="55302" name="Rectangle 6"/>
          <p:cNvSpPr>
            <a:spLocks noGrp="1"/>
          </p:cNvSpPr>
          <p:nvPr>
            <p:ph type="body" sz="half" idx="1"/>
          </p:nvPr>
        </p:nvSpPr>
        <p:spPr>
          <a:xfrm>
            <a:off x="468313" y="908050"/>
            <a:ext cx="5327650" cy="1584325"/>
          </a:xfrm>
        </p:spPr>
        <p:txBody>
          <a:bodyPr vert="horz" wrap="square" lIns="91440" tIns="45720" rIns="91440" bIns="45720" anchor="t" anchorCtr="0"/>
          <a:p>
            <a:pPr>
              <a:buClrTx/>
              <a:buSzTx/>
              <a:buFontTx/>
            </a:pPr>
            <a:r>
              <a:rPr lang="zh-CN" altLang="en-US" b="1" dirty="0"/>
              <a:t>（一）网格蛋白有被小泡</a:t>
            </a:r>
            <a:endParaRPr lang="zh-CN" altLang="en-US" b="1" dirty="0"/>
          </a:p>
          <a:p>
            <a:pPr>
              <a:buClrTx/>
              <a:buSzTx/>
              <a:buFontTx/>
            </a:pPr>
            <a:r>
              <a:rPr lang="en-US" altLang="zh-CN" b="1" dirty="0"/>
              <a:t>1.</a:t>
            </a:r>
            <a:r>
              <a:rPr lang="zh-CN" altLang="en-US" b="1" dirty="0"/>
              <a:t>产生于高尔基复合体</a:t>
            </a:r>
            <a:endParaRPr lang="zh-CN" altLang="en-US" b="1" dirty="0"/>
          </a:p>
          <a:p>
            <a:pPr>
              <a:buClrTx/>
              <a:buSzTx/>
              <a:buFontTx/>
            </a:pPr>
            <a:r>
              <a:rPr lang="en-US" altLang="zh-CN" b="1" dirty="0"/>
              <a:t>2.</a:t>
            </a:r>
            <a:r>
              <a:rPr lang="zh-CN" altLang="en-US" b="1" dirty="0"/>
              <a:t>细胞膜</a:t>
            </a:r>
            <a:endParaRPr lang="zh-CN" altLang="en-US" b="1" dirty="0"/>
          </a:p>
        </p:txBody>
      </p:sp>
      <p:grpSp>
        <p:nvGrpSpPr>
          <p:cNvPr id="142343" name="Group 7"/>
          <p:cNvGrpSpPr/>
          <p:nvPr/>
        </p:nvGrpSpPr>
        <p:grpSpPr>
          <a:xfrm>
            <a:off x="304800" y="2743200"/>
            <a:ext cx="8280400" cy="3370263"/>
            <a:chOff x="204" y="1525"/>
            <a:chExt cx="5216" cy="2304"/>
          </a:xfrm>
        </p:grpSpPr>
        <p:pic>
          <p:nvPicPr>
            <p:cNvPr id="55304" name="Picture 8" descr="image005"/>
            <p:cNvPicPr>
              <a:picLocks noChangeAspect="1"/>
            </p:cNvPicPr>
            <p:nvPr/>
          </p:nvPicPr>
          <p:blipFill>
            <a:blip r:embed="rId5"/>
            <a:stretch>
              <a:fillRect/>
            </a:stretch>
          </p:blipFill>
          <p:spPr>
            <a:xfrm>
              <a:off x="884" y="1525"/>
              <a:ext cx="4536" cy="2059"/>
            </a:xfrm>
            <a:prstGeom prst="rect">
              <a:avLst/>
            </a:prstGeom>
            <a:noFill/>
            <a:ln w="9525">
              <a:noFill/>
            </a:ln>
          </p:spPr>
        </p:pic>
        <p:sp>
          <p:nvSpPr>
            <p:cNvPr id="55305" name="AutoShape 9"/>
            <p:cNvSpPr/>
            <p:nvPr/>
          </p:nvSpPr>
          <p:spPr>
            <a:xfrm>
              <a:off x="204" y="2485"/>
              <a:ext cx="1361" cy="336"/>
            </a:xfrm>
            <a:prstGeom prst="cloudCallout">
              <a:avLst>
                <a:gd name="adj1" fmla="val 61463"/>
                <a:gd name="adj2" fmla="val 105653"/>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latin typeface="Times New Roman" panose="02020603050405020304" pitchFamily="18" charset="0"/>
                </a:rPr>
                <a:t>与</a:t>
              </a:r>
              <a:r>
                <a:rPr lang="en-US" altLang="zh-CN" sz="2000" dirty="0">
                  <a:latin typeface="Times New Roman" panose="02020603050405020304" pitchFamily="18" charset="0"/>
                </a:rPr>
                <a:t>GTP</a:t>
              </a:r>
              <a:r>
                <a:rPr lang="zh-CN" altLang="en-US" sz="2000" dirty="0">
                  <a:latin typeface="Times New Roman" panose="02020603050405020304" pitchFamily="18" charset="0"/>
                </a:rPr>
                <a:t>结合</a:t>
              </a:r>
              <a:endParaRPr lang="zh-CN" altLang="en-US" sz="2000" dirty="0">
                <a:latin typeface="Times New Roman" panose="02020603050405020304" pitchFamily="18" charset="0"/>
              </a:endParaRPr>
            </a:p>
          </p:txBody>
        </p:sp>
        <p:sp>
          <p:nvSpPr>
            <p:cNvPr id="55306" name="AutoShape 10"/>
            <p:cNvSpPr/>
            <p:nvPr/>
          </p:nvSpPr>
          <p:spPr>
            <a:xfrm>
              <a:off x="2109" y="3541"/>
              <a:ext cx="1406" cy="288"/>
            </a:xfrm>
            <a:prstGeom prst="cloudCallout">
              <a:avLst>
                <a:gd name="adj1" fmla="val -71194"/>
                <a:gd name="adj2" fmla="val -236111"/>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Times New Roman" panose="02020603050405020304" pitchFamily="18" charset="0"/>
                </a:rPr>
                <a:t>水解</a:t>
              </a:r>
              <a:r>
                <a:rPr lang="en-US" altLang="zh-CN" sz="2400" dirty="0">
                  <a:latin typeface="Times New Roman" panose="02020603050405020304" pitchFamily="18" charset="0"/>
                </a:rPr>
                <a:t>GTP</a:t>
              </a:r>
              <a:endParaRPr lang="en-US" altLang="zh-CN" sz="2400" dirty="0">
                <a:latin typeface="Times New Roman" panose="02020603050405020304" pitchFamily="18" charset="0"/>
              </a:endParaRPr>
            </a:p>
          </p:txBody>
        </p:sp>
        <p:sp>
          <p:nvSpPr>
            <p:cNvPr id="55307" name="AutoShape 11"/>
            <p:cNvSpPr/>
            <p:nvPr/>
          </p:nvSpPr>
          <p:spPr>
            <a:xfrm>
              <a:off x="2472" y="1861"/>
              <a:ext cx="1315" cy="288"/>
            </a:xfrm>
            <a:prstGeom prst="cloudCallout">
              <a:avLst>
                <a:gd name="adj1" fmla="val 8190"/>
                <a:gd name="adj2" fmla="val 261806"/>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latin typeface="Times New Roman" panose="02020603050405020304" pitchFamily="18" charset="0"/>
                </a:rPr>
                <a:t>收紧囊泡口</a:t>
              </a:r>
              <a:endParaRPr lang="zh-CN" altLang="en-US" sz="2000" dirty="0">
                <a:latin typeface="Times New Roman" panose="02020603050405020304" pitchFamily="18" charset="0"/>
              </a:endParaRPr>
            </a:p>
          </p:txBody>
        </p:sp>
        <p:sp>
          <p:nvSpPr>
            <p:cNvPr id="55308" name="AutoShape 12"/>
            <p:cNvSpPr/>
            <p:nvPr/>
          </p:nvSpPr>
          <p:spPr>
            <a:xfrm>
              <a:off x="4331" y="1813"/>
              <a:ext cx="1089" cy="336"/>
            </a:xfrm>
            <a:prstGeom prst="cloudCallout">
              <a:avLst>
                <a:gd name="adj1" fmla="val -12500"/>
                <a:gd name="adj2" fmla="val 233333"/>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Times New Roman" panose="02020603050405020304" pitchFamily="18" charset="0"/>
                </a:rPr>
                <a:t>脱离</a:t>
              </a:r>
              <a:endParaRPr lang="zh-CN" altLang="en-US" sz="24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animEffect transition="in" filter="blinds(horizontal)">
                                      <p:cBhvr>
                                        <p:cTn id="7" dur="500"/>
                                        <p:tgtEl>
                                          <p:spTgt spid="14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2343"/>
                                        </p:tgtEl>
                                      </p:cBhvr>
                                    </p:animEffect>
                                    <p:set>
                                      <p:cBhvr>
                                        <p:cTn id="12" dur="1" fill="hold">
                                          <p:stCondLst>
                                            <p:cond delay="499"/>
                                          </p:stCondLst>
                                        </p:cTn>
                                        <p:tgtEl>
                                          <p:spTgt spid="1423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2339"/>
                                        </p:tgtEl>
                                        <p:attrNameLst>
                                          <p:attrName>style.visibility</p:attrName>
                                        </p:attrNameLst>
                                      </p:cBhvr>
                                      <p:to>
                                        <p:strVal val="visible"/>
                                      </p:to>
                                    </p:set>
                                    <p:animEffect transition="in" filter="blinds(horizontal)">
                                      <p:cBhvr>
                                        <p:cTn id="17" dur="500"/>
                                        <p:tgtEl>
                                          <p:spTgt spid="1423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blinds(horizontal)">
                                      <p:cBhvr>
                                        <p:cTn id="22" dur="500"/>
                                        <p:tgtEl>
                                          <p:spTgt spid="1423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42340"/>
                                        </p:tgtEl>
                                      </p:cBhvr>
                                    </p:animEffect>
                                    <p:set>
                                      <p:cBhvr>
                                        <p:cTn id="27" dur="1" fill="hold">
                                          <p:stCondLst>
                                            <p:cond delay="499"/>
                                          </p:stCondLst>
                                        </p:cTn>
                                        <p:tgtEl>
                                          <p:spTgt spid="14234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2341"/>
                                        </p:tgtEl>
                                        <p:attrNameLst>
                                          <p:attrName>style.visibility</p:attrName>
                                        </p:attrNameLst>
                                      </p:cBhvr>
                                      <p:to>
                                        <p:strVal val="visible"/>
                                      </p:to>
                                    </p:set>
                                    <p:animEffect transition="in" filter="blinds(horizontal)">
                                      <p:cBhvr>
                                        <p:cTn id="32" dur="500"/>
                                        <p:tgtEl>
                                          <p:spTgt spid="14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2"/>
          <p:cNvSpPr>
            <a:spLocks noGrp="1"/>
          </p:cNvSpPr>
          <p:nvPr>
            <p:ph type="title" idx="4294967295"/>
          </p:nvPr>
        </p:nvSpPr>
        <p:spPr>
          <a:xfrm>
            <a:off x="0" y="31750"/>
            <a:ext cx="8955088" cy="2101850"/>
          </a:xfrm>
        </p:spPr>
        <p:txBody>
          <a:bodyPr vert="horz" wrap="square" lIns="91440" tIns="45720" rIns="91440" bIns="45720" anchor="ctr" anchorCtr="0"/>
          <a:p>
            <a:pPr eaLnBrk="1" hangingPunct="1"/>
            <a:r>
              <a:rPr lang="zh-CN" altLang="en-US" dirty="0">
                <a:latin typeface="隶书" panose="02010509060101010101" pitchFamily="49" charset="-122"/>
                <a:ea typeface="隶书" panose="02010509060101010101" pitchFamily="49" charset="-122"/>
              </a:rPr>
              <a:t>网格蛋白衣被小泡的形成与掐断 </a:t>
            </a:r>
            <a:br>
              <a:rPr lang="zh-CN" altLang="en-US" dirty="0">
                <a:latin typeface="隶书" panose="02010509060101010101" pitchFamily="49" charset="-122"/>
                <a:ea typeface="隶书" panose="02010509060101010101" pitchFamily="49" charset="-122"/>
              </a:rPr>
            </a:br>
            <a:br>
              <a:rPr lang="zh-CN" altLang="en-US" dirty="0">
                <a:latin typeface="隶书" panose="02010509060101010101" pitchFamily="49" charset="-122"/>
                <a:ea typeface="隶书" panose="02010509060101010101" pitchFamily="49" charset="-122"/>
              </a:rPr>
            </a:br>
            <a:endParaRPr lang="zh-CN" altLang="en-US" dirty="0">
              <a:latin typeface="隶书" panose="02010509060101010101" pitchFamily="49" charset="-122"/>
              <a:ea typeface="隶书" panose="02010509060101010101" pitchFamily="49" charset="-122"/>
            </a:endParaRPr>
          </a:p>
        </p:txBody>
      </p:sp>
      <p:sp>
        <p:nvSpPr>
          <p:cNvPr id="56323" name="Rectangle 3"/>
          <p:cNvSpPr>
            <a:spLocks noGrp="1"/>
          </p:cNvSpPr>
          <p:nvPr>
            <p:ph type="body" sz="half" idx="4294967295"/>
          </p:nvPr>
        </p:nvSpPr>
        <p:spPr>
          <a:xfrm>
            <a:off x="328613" y="1219200"/>
            <a:ext cx="3481387" cy="4837113"/>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4000" b="1" dirty="0">
                <a:latin typeface="隶书" panose="02010509060101010101" pitchFamily="49" charset="-122"/>
                <a:ea typeface="隶书" panose="02010509060101010101" pitchFamily="49" charset="-122"/>
              </a:rPr>
              <a:t>衔接蛋白（</a:t>
            </a:r>
            <a:r>
              <a:rPr lang="en-US" altLang="zh-CN" sz="4000" b="1" dirty="0">
                <a:latin typeface="隶书" panose="02010509060101010101" pitchFamily="49" charset="-122"/>
                <a:ea typeface="隶书" panose="02010509060101010101" pitchFamily="49" charset="-122"/>
              </a:rPr>
              <a:t>adaptin</a:t>
            </a:r>
            <a:r>
              <a:rPr lang="zh-CN" altLang="en-US" sz="4000" b="1" dirty="0">
                <a:latin typeface="隶书" panose="02010509060101010101" pitchFamily="49" charset="-122"/>
                <a:ea typeface="隶书" panose="02010509060101010101" pitchFamily="49" charset="-122"/>
              </a:rPr>
              <a:t>）的参与</a:t>
            </a:r>
            <a:endParaRPr lang="zh-CN" altLang="en-US" sz="4000" b="1" dirty="0">
              <a:latin typeface="隶书" panose="02010509060101010101" pitchFamily="49" charset="-122"/>
              <a:ea typeface="隶书" panose="02010509060101010101" pitchFamily="49" charset="-122"/>
            </a:endParaRPr>
          </a:p>
          <a:p>
            <a:pPr lvl="0" eaLnBrk="1" hangingPunct="1"/>
            <a:r>
              <a:rPr lang="zh-CN" altLang="en-US" sz="4000" b="1" dirty="0">
                <a:latin typeface="隶书" panose="02010509060101010101" pitchFamily="49" charset="-122"/>
                <a:ea typeface="隶书" panose="02010509060101010101" pitchFamily="49" charset="-122"/>
              </a:rPr>
              <a:t>可溶性蛋白动力素（</a:t>
            </a:r>
            <a:r>
              <a:rPr lang="en-US" altLang="zh-CN" sz="4000" b="1" dirty="0">
                <a:latin typeface="隶书" panose="02010509060101010101" pitchFamily="49" charset="-122"/>
                <a:ea typeface="隶书" panose="02010509060101010101" pitchFamily="49" charset="-122"/>
              </a:rPr>
              <a:t>dynamin</a:t>
            </a:r>
            <a:r>
              <a:rPr lang="zh-CN" altLang="en-US" sz="4000" b="1" dirty="0">
                <a:latin typeface="隶书" panose="02010509060101010101" pitchFamily="49" charset="-122"/>
                <a:ea typeface="隶书" panose="02010509060101010101" pitchFamily="49" charset="-122"/>
              </a:rPr>
              <a:t>）</a:t>
            </a:r>
            <a:endParaRPr lang="zh-CN" altLang="en-US" sz="4000" b="1" dirty="0">
              <a:latin typeface="隶书" panose="02010509060101010101" pitchFamily="49" charset="-122"/>
              <a:ea typeface="隶书" panose="02010509060101010101" pitchFamily="49" charset="-122"/>
            </a:endParaRPr>
          </a:p>
          <a:p>
            <a:pPr lvl="0" eaLnBrk="1" hangingPunct="1"/>
            <a:endParaRPr lang="en-US" altLang="zh-CN" sz="4000" b="1" dirty="0">
              <a:latin typeface="隶书" panose="02010509060101010101" pitchFamily="49" charset="-122"/>
              <a:ea typeface="隶书" panose="02010509060101010101" pitchFamily="49" charset="-122"/>
            </a:endParaRPr>
          </a:p>
        </p:txBody>
      </p:sp>
      <p:pic>
        <p:nvPicPr>
          <p:cNvPr id="56324" name="Picture 4" descr="笼形衣被小泡的组成"/>
          <p:cNvPicPr>
            <a:picLocks noChangeAspect="1"/>
          </p:cNvPicPr>
          <p:nvPr>
            <p:ph sz="half" idx="1"/>
          </p:nvPr>
        </p:nvPicPr>
        <p:blipFill>
          <a:blip r:embed="rId1"/>
          <a:srcRect/>
          <a:stretch>
            <a:fillRect/>
          </a:stretch>
        </p:blipFill>
        <p:spPr>
          <a:xfrm>
            <a:off x="4343400" y="762000"/>
            <a:ext cx="4495800" cy="3276600"/>
          </a:xfrm>
        </p:spPr>
      </p:pic>
      <p:pic>
        <p:nvPicPr>
          <p:cNvPr id="56325" name="Picture 5" descr="Clathrin衣被小泡的掐断过程"/>
          <p:cNvPicPr>
            <a:picLocks noChangeAspect="1"/>
          </p:cNvPicPr>
          <p:nvPr/>
        </p:nvPicPr>
        <p:blipFill>
          <a:blip r:embed="rId2"/>
          <a:stretch>
            <a:fillRect/>
          </a:stretch>
        </p:blipFill>
        <p:spPr>
          <a:xfrm>
            <a:off x="4343400" y="4191000"/>
            <a:ext cx="4572000" cy="26670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19200" y="152400"/>
            <a:ext cx="6334760" cy="4645660"/>
          </a:xfrm>
          <a:prstGeom prst="rect">
            <a:avLst/>
          </a:prstGeom>
        </p:spPr>
      </p:pic>
      <p:sp>
        <p:nvSpPr>
          <p:cNvPr id="6" name="文本框 5"/>
          <p:cNvSpPr txBox="1"/>
          <p:nvPr/>
        </p:nvSpPr>
        <p:spPr>
          <a:xfrm>
            <a:off x="152400" y="5105400"/>
            <a:ext cx="7583170" cy="1476375"/>
          </a:xfrm>
          <a:prstGeom prst="rect">
            <a:avLst/>
          </a:prstGeom>
          <a:noFill/>
        </p:spPr>
        <p:txBody>
          <a:bodyPr wrap="square" rtlCol="0" anchor="t">
            <a:spAutoFit/>
          </a:bodyPr>
          <a:p>
            <a:r>
              <a:rPr lang="zh-CN" altLang="en-US"/>
              <a:t>(a)芽殖酵母生物合成分泌途径的第一阶段。</a:t>
            </a:r>
            <a:endParaRPr lang="zh-CN" altLang="en-US"/>
          </a:p>
          <a:p>
            <a:r>
              <a:rPr lang="zh-CN" altLang="en-US"/>
              <a:t>(b)野生型酵母细胞的电子显微切片</a:t>
            </a:r>
            <a:endParaRPr lang="zh-CN" altLang="en-US"/>
          </a:p>
          <a:p>
            <a:r>
              <a:rPr lang="zh-CN" altLang="en-US"/>
              <a:t>(c)含有sec12基因突变的酵母细胞，其产物参与了ER膜上囊泡的形成。由于囊泡不能形成，扩大的ER池在细胞内积聚。</a:t>
            </a:r>
            <a:endParaRPr lang="zh-CN" altLang="en-US"/>
          </a:p>
          <a:p>
            <a:r>
              <a:rPr lang="zh-CN" altLang="en-US"/>
              <a:t>(d)含有sec17基因突变的酵母细胞，其产物与囊泡融合有关</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Picture 2"/>
          <p:cNvPicPr>
            <a:picLocks noChangeAspect="1"/>
          </p:cNvPicPr>
          <p:nvPr/>
        </p:nvPicPr>
        <p:blipFill>
          <a:blip r:embed="rId1"/>
          <a:stretch>
            <a:fillRect/>
          </a:stretch>
        </p:blipFill>
        <p:spPr>
          <a:xfrm>
            <a:off x="304800" y="381000"/>
            <a:ext cx="8534400" cy="617220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2"/>
          <p:cNvSpPr/>
          <p:nvPr/>
        </p:nvSpPr>
        <p:spPr>
          <a:xfrm>
            <a:off x="2905125" y="22050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58371" name="Rectangle 3"/>
          <p:cNvSpPr/>
          <p:nvPr/>
        </p:nvSpPr>
        <p:spPr>
          <a:xfrm>
            <a:off x="0" y="3132138"/>
            <a:ext cx="91440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solidFill>
                  <a:srgbClr val="FFFFFF"/>
                </a:solidFill>
                <a:latin typeface="_x000B__x000C_" charset="0"/>
              </a:rPr>
              <a:t>。 </a:t>
            </a:r>
            <a:endParaRPr lang="zh-CN" altLang="en-US" sz="2000" dirty="0">
              <a:solidFill>
                <a:srgbClr val="FFFFFF"/>
              </a:solidFill>
              <a:latin typeface="_x000B__x000C_" charset="0"/>
            </a:endParaRPr>
          </a:p>
          <a:p>
            <a:pPr marL="0" lvl="0" indent="0">
              <a:spcBef>
                <a:spcPct val="0"/>
              </a:spcBef>
              <a:buNone/>
            </a:pPr>
            <a:endParaRPr lang="zh-CN" altLang="en-US" sz="2000" dirty="0">
              <a:solidFill>
                <a:srgbClr val="FFFFFF"/>
              </a:solidFill>
              <a:latin typeface="Times New Roman" panose="02020603050405020304" pitchFamily="18" charset="0"/>
            </a:endParaRPr>
          </a:p>
        </p:txBody>
      </p:sp>
      <p:sp>
        <p:nvSpPr>
          <p:cNvPr id="58372" name="Rectangle 4"/>
          <p:cNvSpPr/>
          <p:nvPr/>
        </p:nvSpPr>
        <p:spPr>
          <a:xfrm>
            <a:off x="1403350" y="549275"/>
            <a:ext cx="4572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folHlink"/>
              </a:buClr>
              <a:buSzPct val="60000"/>
              <a:buFont typeface="Wingdings" panose="05000000000000000000" pitchFamily="2" charset="2"/>
              <a:buNone/>
            </a:pPr>
            <a:r>
              <a:rPr lang="zh-CN" altLang="en-US" b="1" dirty="0">
                <a:latin typeface="楷体_GB2312"/>
                <a:ea typeface="楷体_GB2312"/>
              </a:rPr>
              <a:t>（二）</a:t>
            </a:r>
            <a:r>
              <a:rPr lang="en-US" altLang="zh-CN" b="1" dirty="0">
                <a:latin typeface="楷体_GB2312"/>
                <a:ea typeface="楷体_GB2312"/>
              </a:rPr>
              <a:t>COPⅡ</a:t>
            </a:r>
            <a:r>
              <a:rPr lang="zh-CN" altLang="en-US" b="1" dirty="0">
                <a:latin typeface="楷体_GB2312"/>
                <a:ea typeface="楷体_GB2312"/>
              </a:rPr>
              <a:t>有被囊泡</a:t>
            </a:r>
            <a:endParaRPr lang="zh-CN" altLang="en-US" b="1" dirty="0">
              <a:latin typeface="楷体_GB2312"/>
              <a:ea typeface="楷体_GB2312"/>
            </a:endParaRPr>
          </a:p>
        </p:txBody>
      </p:sp>
      <p:pic>
        <p:nvPicPr>
          <p:cNvPr id="58373" name="Picture 5" descr="http://www.cella.cn/book/06/images/image007.jpg"/>
          <p:cNvPicPr>
            <a:picLocks noChangeAspect="1"/>
          </p:cNvPicPr>
          <p:nvPr/>
        </p:nvPicPr>
        <p:blipFill>
          <a:blip r:embed="rId1" r:link="rId2"/>
          <a:stretch>
            <a:fillRect/>
          </a:stretch>
        </p:blipFill>
        <p:spPr>
          <a:xfrm>
            <a:off x="228600" y="1425575"/>
            <a:ext cx="5272088" cy="360362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4"/>
          <p:cNvPicPr>
            <a:picLocks noChangeAspect="1"/>
          </p:cNvPicPr>
          <p:nvPr/>
        </p:nvPicPr>
        <p:blipFill>
          <a:blip r:embed="rId1"/>
          <a:stretch>
            <a:fillRect/>
          </a:stretch>
        </p:blipFill>
        <p:spPr>
          <a:xfrm>
            <a:off x="250825" y="1196975"/>
            <a:ext cx="8424863" cy="5114925"/>
          </a:xfrm>
          <a:prstGeom prst="rect">
            <a:avLst/>
          </a:prstGeom>
          <a:noFill/>
          <a:ln w="9525">
            <a:noFill/>
          </a:ln>
        </p:spPr>
      </p:pic>
      <p:sp>
        <p:nvSpPr>
          <p:cNvPr id="60419" name="Text Box 5"/>
          <p:cNvSpPr txBox="1"/>
          <p:nvPr/>
        </p:nvSpPr>
        <p:spPr>
          <a:xfrm>
            <a:off x="755650" y="404813"/>
            <a:ext cx="396081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dirty="0"/>
              <a:t>COPII Coated vesicle</a:t>
            </a:r>
            <a:endParaRPr lang="en-US" altLang="zh-CN"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458" name="Picture 2" descr="http://www.cella.cn/book/06/images/image007.jpg"/>
          <p:cNvPicPr>
            <a:picLocks noChangeAspect="1"/>
          </p:cNvPicPr>
          <p:nvPr/>
        </p:nvPicPr>
        <p:blipFill>
          <a:blip r:embed="rId1" r:link="rId2"/>
          <a:stretch>
            <a:fillRect/>
          </a:stretch>
        </p:blipFill>
        <p:spPr>
          <a:xfrm>
            <a:off x="1600200" y="1676400"/>
            <a:ext cx="6019800" cy="4114800"/>
          </a:xfrm>
          <a:prstGeom prst="rect">
            <a:avLst/>
          </a:prstGeom>
          <a:noFill/>
          <a:ln w="9525">
            <a:noFill/>
          </a:ln>
        </p:spPr>
      </p:pic>
      <p:grpSp>
        <p:nvGrpSpPr>
          <p:cNvPr id="61443" name="Group 3"/>
          <p:cNvGrpSpPr/>
          <p:nvPr/>
        </p:nvGrpSpPr>
        <p:grpSpPr>
          <a:xfrm>
            <a:off x="1600200" y="-5326062"/>
            <a:ext cx="5562600" cy="17511712"/>
            <a:chOff x="0" y="11031"/>
            <a:chExt cx="5760" cy="11031"/>
          </a:xfrm>
        </p:grpSpPr>
        <p:sp>
          <p:nvSpPr>
            <p:cNvPr id="61460" name="Rectangle 4"/>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61" name="Rectangle 5"/>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4" name="Picture 6" descr="image015"/>
          <p:cNvPicPr>
            <a:picLocks noChangeAspect="1"/>
          </p:cNvPicPr>
          <p:nvPr/>
        </p:nvPicPr>
        <p:blipFill>
          <a:blip r:embed="rId3"/>
          <a:stretch>
            <a:fillRect/>
          </a:stretch>
        </p:blipFill>
        <p:spPr>
          <a:xfrm>
            <a:off x="2116138" y="-5280025"/>
            <a:ext cx="4686300" cy="4972050"/>
          </a:xfrm>
          <a:prstGeom prst="rect">
            <a:avLst/>
          </a:prstGeom>
          <a:noFill/>
          <a:ln w="9525">
            <a:noFill/>
          </a:ln>
        </p:spPr>
      </p:pic>
      <p:grpSp>
        <p:nvGrpSpPr>
          <p:cNvPr id="61445" name="Group 7"/>
          <p:cNvGrpSpPr/>
          <p:nvPr/>
        </p:nvGrpSpPr>
        <p:grpSpPr>
          <a:xfrm>
            <a:off x="-76200" y="-5326062"/>
            <a:ext cx="9144000" cy="17511712"/>
            <a:chOff x="0" y="11031"/>
            <a:chExt cx="5760" cy="11031"/>
          </a:xfrm>
        </p:grpSpPr>
        <p:sp>
          <p:nvSpPr>
            <p:cNvPr id="61458" name="Rectangle 8"/>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9" name="Rectangle 9"/>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6" name="Picture 10" descr="image015"/>
          <p:cNvPicPr>
            <a:picLocks noChangeAspect="1"/>
          </p:cNvPicPr>
          <p:nvPr/>
        </p:nvPicPr>
        <p:blipFill>
          <a:blip r:embed="rId3"/>
          <a:stretch>
            <a:fillRect/>
          </a:stretch>
        </p:blipFill>
        <p:spPr>
          <a:xfrm>
            <a:off x="2116138" y="-5280025"/>
            <a:ext cx="4686300" cy="4972050"/>
          </a:xfrm>
          <a:prstGeom prst="rect">
            <a:avLst/>
          </a:prstGeom>
          <a:noFill/>
          <a:ln w="9525">
            <a:noFill/>
          </a:ln>
        </p:spPr>
      </p:pic>
      <p:pic>
        <p:nvPicPr>
          <p:cNvPr id="61447" name="Picture 11" descr="image015"/>
          <p:cNvPicPr>
            <a:picLocks noChangeAspect="1"/>
          </p:cNvPicPr>
          <p:nvPr/>
        </p:nvPicPr>
        <p:blipFill>
          <a:blip r:embed="rId3"/>
          <a:stretch>
            <a:fillRect/>
          </a:stretch>
        </p:blipFill>
        <p:spPr>
          <a:xfrm>
            <a:off x="2116138" y="-5280025"/>
            <a:ext cx="4686300" cy="4972050"/>
          </a:xfrm>
          <a:prstGeom prst="rect">
            <a:avLst/>
          </a:prstGeom>
          <a:noFill/>
          <a:ln w="9525">
            <a:noFill/>
          </a:ln>
        </p:spPr>
      </p:pic>
      <p:grpSp>
        <p:nvGrpSpPr>
          <p:cNvPr id="61448" name="Group 12"/>
          <p:cNvGrpSpPr/>
          <p:nvPr/>
        </p:nvGrpSpPr>
        <p:grpSpPr>
          <a:xfrm>
            <a:off x="685800" y="-5029200"/>
            <a:ext cx="9144000" cy="17511713"/>
            <a:chOff x="0" y="11031"/>
            <a:chExt cx="5760" cy="11031"/>
          </a:xfrm>
        </p:grpSpPr>
        <p:sp>
          <p:nvSpPr>
            <p:cNvPr id="61456" name="Rectangle 13"/>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7" name="Rectangle 14"/>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9" name="Picture 15" descr="image015"/>
          <p:cNvPicPr>
            <a:picLocks noChangeAspect="1"/>
          </p:cNvPicPr>
          <p:nvPr/>
        </p:nvPicPr>
        <p:blipFill>
          <a:blip r:embed="rId3"/>
          <a:stretch>
            <a:fillRect/>
          </a:stretch>
        </p:blipFill>
        <p:spPr>
          <a:xfrm>
            <a:off x="2116138" y="-5280025"/>
            <a:ext cx="4686300" cy="4972050"/>
          </a:xfrm>
          <a:prstGeom prst="rect">
            <a:avLst/>
          </a:prstGeom>
          <a:noFill/>
          <a:ln w="9525">
            <a:noFill/>
          </a:ln>
        </p:spPr>
      </p:pic>
      <p:sp>
        <p:nvSpPr>
          <p:cNvPr id="61450" name="Rectangle 16"/>
          <p:cNvSpPr/>
          <p:nvPr/>
        </p:nvSpPr>
        <p:spPr>
          <a:xfrm>
            <a:off x="2619375" y="135731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47473" name="Rectangle 17"/>
          <p:cNvSpPr/>
          <p:nvPr/>
        </p:nvSpPr>
        <p:spPr>
          <a:xfrm>
            <a:off x="900113" y="620713"/>
            <a:ext cx="7239000" cy="13112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folHlink"/>
              </a:buClr>
              <a:buSzPct val="60000"/>
              <a:buFont typeface="Wingdings" panose="05000000000000000000" pitchFamily="2" charset="2"/>
              <a:buNone/>
            </a:pPr>
            <a:r>
              <a:rPr lang="en-US" altLang="zh-CN" b="1" dirty="0">
                <a:latin typeface="楷体_GB2312"/>
                <a:ea typeface="楷体_GB2312"/>
              </a:rPr>
              <a:t>(</a:t>
            </a:r>
            <a:r>
              <a:rPr lang="zh-CN" altLang="en-US" b="1" dirty="0">
                <a:latin typeface="楷体_GB2312"/>
                <a:ea typeface="楷体_GB2312"/>
              </a:rPr>
              <a:t>三</a:t>
            </a:r>
            <a:r>
              <a:rPr lang="en-US" altLang="zh-CN" b="1" dirty="0">
                <a:latin typeface="楷体_GB2312"/>
                <a:ea typeface="楷体_GB2312"/>
              </a:rPr>
              <a:t>)</a:t>
            </a:r>
            <a:r>
              <a:rPr lang="zh-CN" altLang="en-US" b="1" dirty="0">
                <a:latin typeface="楷体_GB2312"/>
                <a:ea typeface="楷体_GB2312"/>
              </a:rPr>
              <a:t>由多个亚基构成的</a:t>
            </a:r>
            <a:r>
              <a:rPr lang="en-US" altLang="zh-CN" b="1" dirty="0">
                <a:latin typeface="楷体_GB2312"/>
                <a:ea typeface="楷体_GB2312"/>
              </a:rPr>
              <a:t>COPⅠ</a:t>
            </a:r>
            <a:r>
              <a:rPr lang="zh-CN" altLang="en-US" b="1" dirty="0">
                <a:latin typeface="楷体_GB2312"/>
                <a:ea typeface="楷体_GB2312"/>
              </a:rPr>
              <a:t>包被囊泡</a:t>
            </a:r>
            <a:endParaRPr lang="zh-CN" altLang="en-US" b="1" dirty="0">
              <a:latin typeface="楷体_GB2312"/>
              <a:ea typeface="楷体_GB2312"/>
            </a:endParaRPr>
          </a:p>
          <a:p>
            <a:pPr marL="0" lvl="0" indent="0" eaLnBrk="1" hangingPunct="1">
              <a:spcBef>
                <a:spcPct val="50000"/>
              </a:spcBef>
              <a:buClr>
                <a:schemeClr val="folHlink"/>
              </a:buClr>
              <a:buSzPct val="60000"/>
              <a:buFont typeface="Wingdings" panose="05000000000000000000" pitchFamily="2" charset="2"/>
              <a:buNone/>
            </a:pPr>
            <a:endParaRPr lang="zh-CN" altLang="en-US" b="1" dirty="0">
              <a:latin typeface="楷体_GB2312"/>
              <a:ea typeface="楷体_GB2312"/>
            </a:endParaRPr>
          </a:p>
        </p:txBody>
      </p:sp>
      <p:sp>
        <p:nvSpPr>
          <p:cNvPr id="61452" name="Rectangle 18"/>
          <p:cNvSpPr/>
          <p:nvPr/>
        </p:nvSpPr>
        <p:spPr>
          <a:xfrm>
            <a:off x="2695575" y="158591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3" name="Rectangle 19"/>
          <p:cNvSpPr/>
          <p:nvPr/>
        </p:nvSpPr>
        <p:spPr>
          <a:xfrm>
            <a:off x="2181225" y="232886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4" name="Rectangle 20"/>
          <p:cNvSpPr/>
          <p:nvPr/>
        </p:nvSpPr>
        <p:spPr>
          <a:xfrm>
            <a:off x="2905125" y="7524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147477" name="Picture 21" descr="http://www.lifesciences.ynu.edu.cn/wljc/xbswx/9/images/pic/pic0969s.gif"/>
          <p:cNvPicPr>
            <a:picLocks noChangeAspect="1"/>
          </p:cNvPicPr>
          <p:nvPr/>
        </p:nvPicPr>
        <p:blipFill>
          <a:blip r:embed="rId4" r:link="rId2"/>
          <a:stretch>
            <a:fillRect/>
          </a:stretch>
        </p:blipFill>
        <p:spPr>
          <a:xfrm>
            <a:off x="1476375" y="1196975"/>
            <a:ext cx="6122988" cy="52562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7473"/>
                                        </p:tgtEl>
                                        <p:attrNameLst>
                                          <p:attrName>style.visibility</p:attrName>
                                        </p:attrNameLst>
                                      </p:cBhvr>
                                      <p:to>
                                        <p:strVal val="visible"/>
                                      </p:to>
                                    </p:set>
                                    <p:anim calcmode="lin" valueType="num">
                                      <p:cBhvr additive="base">
                                        <p:cTn id="7" dur="500" fill="hold"/>
                                        <p:tgtEl>
                                          <p:spTgt spid="147473"/>
                                        </p:tgtEl>
                                        <p:attrNameLst>
                                          <p:attrName>ppt_x</p:attrName>
                                        </p:attrNameLst>
                                      </p:cBhvr>
                                      <p:tavLst>
                                        <p:tav tm="0">
                                          <p:val>
                                            <p:strVal val="0-#ppt_w/2"/>
                                          </p:val>
                                        </p:tav>
                                        <p:tav tm="100000">
                                          <p:val>
                                            <p:strVal val="#ppt_x"/>
                                          </p:val>
                                        </p:tav>
                                      </p:tavLst>
                                    </p:anim>
                                    <p:anim calcmode="lin" valueType="num">
                                      <p:cBhvr additive="base">
                                        <p:cTn id="8" dur="500" fill="hold"/>
                                        <p:tgtEl>
                                          <p:spTgt spid="1474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7458"/>
                                        </p:tgtEl>
                                        <p:attrNameLst>
                                          <p:attrName>style.visibility</p:attrName>
                                        </p:attrNameLst>
                                      </p:cBhvr>
                                      <p:to>
                                        <p:strVal val="visible"/>
                                      </p:to>
                                    </p:set>
                                    <p:animEffect transition="in" filter="dissolve">
                                      <p:cBhvr>
                                        <p:cTn id="13" dur="500"/>
                                        <p:tgtEl>
                                          <p:spTgt spid="147458"/>
                                        </p:tgtEl>
                                      </p:cBhvr>
                                    </p:animEffect>
                                  </p:childTnLst>
                                  <p:subTnLst>
                                    <p:set>
                                      <p:cBhvr override="childStyle">
                                        <p:cTn dur="1" fill="hold" display="0" masterRel="nextClick" afterEffect="1"/>
                                        <p:tgtEl>
                                          <p:spTgt spid="14745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7477"/>
                                        </p:tgtEl>
                                        <p:attrNameLst>
                                          <p:attrName>style.visibility</p:attrName>
                                        </p:attrNameLst>
                                      </p:cBhvr>
                                      <p:to>
                                        <p:strVal val="visible"/>
                                      </p:to>
                                    </p:set>
                                    <p:animEffect transition="in" filter="blinds(horizontal)">
                                      <p:cBhvr>
                                        <p:cTn id="18" dur="500"/>
                                        <p:tgtEl>
                                          <p:spTgt spid="147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2"/>
          <p:cNvSpPr>
            <a:spLocks noGrp="1"/>
          </p:cNvSpPr>
          <p:nvPr>
            <p:ph type="title"/>
          </p:nvPr>
        </p:nvSpPr>
        <p:spPr>
          <a:xfrm>
            <a:off x="755650" y="836613"/>
            <a:ext cx="7378700" cy="1143000"/>
          </a:xfrm>
        </p:spPr>
        <p:txBody>
          <a:bodyPr vert="horz" wrap="square" lIns="91440" tIns="45720" rIns="91440" bIns="45720" anchor="ctr" anchorCtr="0"/>
          <a:p>
            <a:r>
              <a:rPr lang="zh-CN" altLang="en-US" sz="3600" b="1" dirty="0">
                <a:latin typeface="宋体" panose="02010600030101010101" pitchFamily="2" charset="-122"/>
              </a:rPr>
              <a:t>转运小泡与靶膜特异性结合</a:t>
            </a:r>
            <a:r>
              <a:rPr lang="zh-CN" altLang="en-US" sz="3600" b="1" dirty="0"/>
              <a:t> </a:t>
            </a:r>
            <a:endParaRPr lang="zh-CN" altLang="en-US" sz="3600" b="1" dirty="0"/>
          </a:p>
        </p:txBody>
      </p:sp>
      <p:sp>
        <p:nvSpPr>
          <p:cNvPr id="62467" name="Rectangle 3"/>
          <p:cNvSpPr>
            <a:spLocks noGrp="1"/>
          </p:cNvSpPr>
          <p:nvPr>
            <p:ph idx="1"/>
          </p:nvPr>
        </p:nvSpPr>
        <p:spPr/>
        <p:txBody>
          <a:bodyPr vert="horz" wrap="square" lIns="91440" tIns="45720" rIns="91440" bIns="45720" anchor="t" anchorCtr="0"/>
          <a:p>
            <a:endParaRPr lang="zh-CN" altLang="en-US" dirty="0"/>
          </a:p>
        </p:txBody>
      </p:sp>
      <p:pic>
        <p:nvPicPr>
          <p:cNvPr id="62468" name="Picture 4"/>
          <p:cNvPicPr>
            <a:picLocks noChangeAspect="1"/>
          </p:cNvPicPr>
          <p:nvPr/>
        </p:nvPicPr>
        <p:blipFill>
          <a:blip r:embed="rId1"/>
          <a:stretch>
            <a:fillRect/>
          </a:stretch>
        </p:blipFill>
        <p:spPr>
          <a:xfrm>
            <a:off x="684213" y="1844675"/>
            <a:ext cx="7559675" cy="4537075"/>
          </a:xfrm>
          <a:prstGeom prst="rect">
            <a:avLst/>
          </a:prstGeom>
          <a:noFill/>
          <a:ln w="9525">
            <a:noFill/>
          </a:ln>
        </p:spPr>
      </p:pic>
      <p:sp>
        <p:nvSpPr>
          <p:cNvPr id="62469" name="Rectangle 5"/>
          <p:cNvSpPr/>
          <p:nvPr/>
        </p:nvSpPr>
        <p:spPr>
          <a:xfrm>
            <a:off x="611188" y="333375"/>
            <a:ext cx="4211637" cy="86518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buNone/>
            </a:pPr>
            <a:r>
              <a:rPr lang="zh-CN" altLang="en-US" sz="3600" b="1" dirty="0">
                <a:latin typeface="隶书" panose="02010509060101010101" pitchFamily="49" charset="-122"/>
                <a:ea typeface="隶书" panose="02010509060101010101" pitchFamily="49" charset="-122"/>
              </a:rPr>
              <a:t>二</a:t>
            </a:r>
            <a:r>
              <a:rPr lang="en-US" altLang="zh-CN" sz="3600" b="1" dirty="0">
                <a:latin typeface="隶书" panose="02010509060101010101" pitchFamily="49" charset="-122"/>
                <a:ea typeface="隶书" panose="02010509060101010101" pitchFamily="49" charset="-122"/>
              </a:rPr>
              <a:t>.</a:t>
            </a:r>
            <a:r>
              <a:rPr lang="zh-CN" altLang="en-US" sz="3600" b="1" dirty="0">
                <a:latin typeface="隶书" panose="02010509060101010101" pitchFamily="49" charset="-122"/>
                <a:ea typeface="隶书" panose="02010509060101010101" pitchFamily="49" charset="-122"/>
              </a:rPr>
              <a:t>囊泡转运</a:t>
            </a:r>
            <a:endParaRPr lang="zh-CN" altLang="en-US" sz="3600" b="1" dirty="0">
              <a:latin typeface="隶书" panose="02010509060101010101" pitchFamily="49" charset="-122"/>
              <a:ea typeface="隶书" panose="02010509060101010101"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3490" name="Picture 4"/>
          <p:cNvPicPr>
            <a:picLocks noChangeAspect="1"/>
          </p:cNvPicPr>
          <p:nvPr/>
        </p:nvPicPr>
        <p:blipFill>
          <a:blip r:embed="rId1"/>
          <a:srcRect b="4250"/>
          <a:stretch>
            <a:fillRect/>
          </a:stretch>
        </p:blipFill>
        <p:spPr>
          <a:xfrm>
            <a:off x="1619250" y="908050"/>
            <a:ext cx="6192838" cy="5667375"/>
          </a:xfrm>
          <a:prstGeom prst="rect">
            <a:avLst/>
          </a:prstGeom>
          <a:noFill/>
          <a:ln w="9525">
            <a:noFill/>
          </a:ln>
        </p:spPr>
      </p:pic>
      <p:sp>
        <p:nvSpPr>
          <p:cNvPr id="63491" name="Text Box 5"/>
          <p:cNvSpPr txBox="1"/>
          <p:nvPr/>
        </p:nvSpPr>
        <p:spPr>
          <a:xfrm>
            <a:off x="323850" y="260350"/>
            <a:ext cx="3505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en-US" altLang="zh-CN" sz="2400" b="1" dirty="0">
                <a:latin typeface="Times New Roman" panose="02020603050405020304" pitchFamily="18" charset="0"/>
              </a:rPr>
              <a:t>Rabs in docking</a:t>
            </a:r>
            <a:endParaRPr lang="en-US" altLang="zh-CN" sz="2400" b="1" dirty="0">
              <a:latin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4514" name="Picture 2" descr="http://www.lifesciences.ynu.edu.cn/wljc/xbswx/9/images/pic/pic0963s.gif"/>
          <p:cNvPicPr>
            <a:picLocks noChangeAspect="1"/>
          </p:cNvPicPr>
          <p:nvPr/>
        </p:nvPicPr>
        <p:blipFill>
          <a:blip r:embed="rId1" r:link="rId2"/>
          <a:stretch>
            <a:fillRect/>
          </a:stretch>
        </p:blipFill>
        <p:spPr>
          <a:xfrm>
            <a:off x="1619250" y="404813"/>
            <a:ext cx="5761038" cy="6191250"/>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矩形 1"/>
          <p:cNvSpPr/>
          <p:nvPr/>
        </p:nvSpPr>
        <p:spPr>
          <a:xfrm>
            <a:off x="0" y="0"/>
            <a:ext cx="7391400" cy="1570038"/>
          </a:xfrm>
          <a:prstGeom prst="rect">
            <a:avLst/>
          </a:prstGeom>
          <a:noFill/>
          <a:ln w="9525">
            <a:noFill/>
          </a:ln>
        </p:spPr>
        <p:txBody>
          <a:bodyPr>
            <a:spAutoFit/>
          </a:bodyPr>
          <a:p>
            <a:r>
              <a:rPr lang="en-US" altLang="zh-CN" sz="2400" dirty="0">
                <a:solidFill>
                  <a:srgbClr val="0000FF"/>
                </a:solidFill>
                <a:latin typeface="黑体" panose="02010609060101010101" pitchFamily="49" charset="-122"/>
                <a:ea typeface="黑体" panose="02010609060101010101" pitchFamily="49" charset="-122"/>
              </a:rPr>
              <a:t>2013</a:t>
            </a:r>
            <a:r>
              <a:rPr lang="zh-CN" altLang="en-US" sz="2400" dirty="0">
                <a:solidFill>
                  <a:srgbClr val="0000FF"/>
                </a:solidFill>
                <a:latin typeface="黑体" panose="02010609060101010101" pitchFamily="49" charset="-122"/>
                <a:ea typeface="黑体" panose="02010609060101010101" pitchFamily="49" charset="-122"/>
              </a:rPr>
              <a:t>年，</a:t>
            </a:r>
            <a:r>
              <a:rPr lang="zh-CN" altLang="en-US" sz="2400" b="1" dirty="0">
                <a:solidFill>
                  <a:srgbClr val="0000FF"/>
                </a:solidFill>
                <a:latin typeface="黑体" panose="02010609060101010101" pitchFamily="49" charset="-122"/>
                <a:ea typeface="黑体" panose="02010609060101010101" pitchFamily="49" charset="-122"/>
              </a:rPr>
              <a:t>美国科学家詹姆斯</a:t>
            </a:r>
            <a:r>
              <a:rPr lang="en-US" altLang="zh-CN" sz="2400" b="1" dirty="0">
                <a:solidFill>
                  <a:srgbClr val="0000FF"/>
                </a:solidFill>
                <a:latin typeface="黑体" panose="02010609060101010101" pitchFamily="49" charset="-122"/>
                <a:ea typeface="黑体" panose="02010609060101010101" pitchFamily="49" charset="-122"/>
              </a:rPr>
              <a:t>·E·</a:t>
            </a:r>
            <a:r>
              <a:rPr lang="zh-CN" altLang="en-US" sz="2400" b="1" dirty="0">
                <a:solidFill>
                  <a:srgbClr val="0000FF"/>
                </a:solidFill>
                <a:latin typeface="黑体" panose="02010609060101010101" pitchFamily="49" charset="-122"/>
                <a:ea typeface="黑体" panose="02010609060101010101" pitchFamily="49" charset="-122"/>
              </a:rPr>
              <a:t>罗斯曼和兰迪</a:t>
            </a:r>
            <a:r>
              <a:rPr lang="en-US" altLang="zh-CN" sz="2400" b="1" dirty="0">
                <a:solidFill>
                  <a:srgbClr val="0000FF"/>
                </a:solidFill>
                <a:latin typeface="黑体" panose="02010609060101010101" pitchFamily="49" charset="-122"/>
                <a:ea typeface="黑体" panose="02010609060101010101" pitchFamily="49" charset="-122"/>
              </a:rPr>
              <a:t>-W·</a:t>
            </a:r>
            <a:r>
              <a:rPr lang="zh-CN" altLang="en-US" sz="2400" b="1" dirty="0">
                <a:solidFill>
                  <a:srgbClr val="0000FF"/>
                </a:solidFill>
                <a:latin typeface="黑体" panose="02010609060101010101" pitchFamily="49" charset="-122"/>
                <a:ea typeface="黑体" panose="02010609060101010101" pitchFamily="49" charset="-122"/>
              </a:rPr>
              <a:t>谢克曼</a:t>
            </a:r>
            <a:r>
              <a:rPr lang="zh-CN" altLang="en-US" sz="2400" dirty="0">
                <a:solidFill>
                  <a:srgbClr val="0000FF"/>
                </a:solidFill>
                <a:latin typeface="黑体" panose="02010609060101010101" pitchFamily="49" charset="-122"/>
                <a:ea typeface="黑体" panose="02010609060101010101" pitchFamily="49" charset="-122"/>
              </a:rPr>
              <a:t>，以及</a:t>
            </a:r>
            <a:r>
              <a:rPr lang="zh-CN" altLang="en-US" sz="2400" b="1" dirty="0">
                <a:solidFill>
                  <a:srgbClr val="0000FF"/>
                </a:solidFill>
                <a:latin typeface="黑体" panose="02010609060101010101" pitchFamily="49" charset="-122"/>
                <a:ea typeface="黑体" panose="02010609060101010101" pitchFamily="49" charset="-122"/>
              </a:rPr>
              <a:t>德国科学家托马斯</a:t>
            </a:r>
            <a:r>
              <a:rPr lang="en-US" altLang="zh-CN" sz="2400" b="1" dirty="0">
                <a:solidFill>
                  <a:srgbClr val="0000FF"/>
                </a:solidFill>
                <a:latin typeface="黑体" panose="02010609060101010101" pitchFamily="49" charset="-122"/>
                <a:ea typeface="黑体" panose="02010609060101010101" pitchFamily="49" charset="-122"/>
              </a:rPr>
              <a:t>-C·</a:t>
            </a:r>
            <a:r>
              <a:rPr lang="zh-CN" altLang="en-US" sz="2400" b="1" dirty="0">
                <a:solidFill>
                  <a:srgbClr val="0000FF"/>
                </a:solidFill>
                <a:latin typeface="黑体" panose="02010609060101010101" pitchFamily="49" charset="-122"/>
                <a:ea typeface="黑体" panose="02010609060101010101" pitchFamily="49" charset="-122"/>
              </a:rPr>
              <a:t>苏德霍夫</a:t>
            </a:r>
            <a:r>
              <a:rPr lang="zh-CN" altLang="en-US" sz="2400" dirty="0">
                <a:solidFill>
                  <a:srgbClr val="0000FF"/>
                </a:solidFill>
                <a:latin typeface="黑体" panose="02010609060101010101" pitchFamily="49" charset="-122"/>
                <a:ea typeface="黑体" panose="02010609060101010101" pitchFamily="49" charset="-122"/>
              </a:rPr>
              <a:t>因发现了“细胞囊泡交通的运行与调节机制”获得诺贝尔生理或医学奖。</a:t>
            </a:r>
            <a:endParaRPr lang="zh-CN" altLang="en-US" sz="2400" dirty="0">
              <a:solidFill>
                <a:srgbClr val="0000FF"/>
              </a:solidFill>
              <a:latin typeface="黑体" panose="02010609060101010101" pitchFamily="49" charset="-122"/>
              <a:ea typeface="黑体" panose="02010609060101010101" pitchFamily="49" charset="-122"/>
            </a:endParaRPr>
          </a:p>
        </p:txBody>
      </p:sp>
      <p:pic>
        <p:nvPicPr>
          <p:cNvPr id="104" name="图片 103"/>
          <p:cNvPicPr/>
          <p:nvPr/>
        </p:nvPicPr>
        <p:blipFill>
          <a:blip r:embed="rId1"/>
          <a:stretch>
            <a:fillRect/>
          </a:stretch>
        </p:blipFill>
        <p:spPr>
          <a:xfrm>
            <a:off x="76200" y="1570355"/>
            <a:ext cx="5355590" cy="3801745"/>
          </a:xfrm>
          <a:prstGeom prst="rect">
            <a:avLst/>
          </a:prstGeom>
          <a:noFill/>
          <a:ln w="9525">
            <a:noFill/>
          </a:ln>
        </p:spPr>
      </p:pic>
      <p:pic>
        <p:nvPicPr>
          <p:cNvPr id="105" name="图片 104"/>
          <p:cNvPicPr/>
          <p:nvPr/>
        </p:nvPicPr>
        <p:blipFill>
          <a:blip r:embed="rId2"/>
          <a:stretch>
            <a:fillRect/>
          </a:stretch>
        </p:blipFill>
        <p:spPr>
          <a:xfrm>
            <a:off x="5171440" y="4903470"/>
            <a:ext cx="3505835" cy="1754505"/>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2"/>
          <p:cNvSpPr>
            <a:spLocks noGrp="1"/>
          </p:cNvSpPr>
          <p:nvPr>
            <p:ph type="title"/>
          </p:nvPr>
        </p:nvSpPr>
        <p:spPr>
          <a:xfrm>
            <a:off x="304800" y="228600"/>
            <a:ext cx="8637588" cy="762000"/>
          </a:xfrm>
        </p:spPr>
        <p:txBody>
          <a:bodyPr vert="horz" wrap="square" lIns="91440" tIns="45720" rIns="91440" bIns="45720" anchor="ctr" anchorCtr="0"/>
          <a:p>
            <a:r>
              <a:rPr lang="zh-CN" altLang="en-US" sz="3600" b="1" dirty="0"/>
              <a:t>小结：</a:t>
            </a:r>
            <a:endParaRPr lang="zh-CN" altLang="en-US" sz="3600" b="1" dirty="0"/>
          </a:p>
        </p:txBody>
      </p:sp>
      <p:sp>
        <p:nvSpPr>
          <p:cNvPr id="67587" name="Rectangle 3"/>
          <p:cNvSpPr>
            <a:spLocks noGrp="1"/>
          </p:cNvSpPr>
          <p:nvPr>
            <p:ph idx="1"/>
          </p:nvPr>
        </p:nvSpPr>
        <p:spPr>
          <a:xfrm>
            <a:off x="1258888" y="981075"/>
            <a:ext cx="7134225" cy="5638800"/>
          </a:xfrm>
        </p:spPr>
        <p:txBody>
          <a:bodyPr vert="horz" wrap="square" lIns="91440" tIns="45720" rIns="91440" bIns="45720" anchor="t" anchorCtr="0"/>
          <a:p>
            <a:pPr algn="just">
              <a:lnSpc>
                <a:spcPct val="90000"/>
              </a:lnSpc>
              <a:buNone/>
            </a:pPr>
            <a:r>
              <a:rPr lang="zh-CN" altLang="en-US" sz="2800" dirty="0"/>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什么是内膜系统？内膜系统由哪些细胞器组成？</a:t>
            </a:r>
            <a:endParaRPr lang="zh-CN" altLang="en-US" sz="2800" b="1" dirty="0">
              <a:latin typeface="黑体" panose="02010609060101010101" pitchFamily="49" charset="-122"/>
              <a:ea typeface="黑体" panose="02010609060101010101" pitchFamily="49" charset="-122"/>
            </a:endParaRP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粗面内质网、滑面内质网结构和功能</a:t>
            </a:r>
            <a:endParaRPr lang="zh-CN" altLang="en-US" sz="2800" b="1" dirty="0">
              <a:latin typeface="黑体" panose="02010609060101010101" pitchFamily="49" charset="-122"/>
              <a:ea typeface="黑体" panose="02010609060101010101" pitchFamily="49" charset="-122"/>
            </a:endParaRP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信号学说基本内容</a:t>
            </a:r>
            <a:endParaRPr lang="zh-CN" altLang="en-US" sz="2800" b="1" dirty="0">
              <a:latin typeface="黑体" panose="02010609060101010101" pitchFamily="49" charset="-122"/>
              <a:ea typeface="黑体" panose="02010609060101010101" pitchFamily="49" charset="-122"/>
            </a:endParaRP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高尔基复合体超微结构及主要功能</a:t>
            </a:r>
            <a:endParaRPr lang="zh-CN" altLang="en-US" sz="2800" b="1" dirty="0">
              <a:latin typeface="黑体" panose="02010609060101010101" pitchFamily="49" charset="-122"/>
              <a:ea typeface="黑体" panose="02010609060101010101" pitchFamily="49" charset="-122"/>
            </a:endParaRP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细胞中分泌蛋白质的合成和运输与哪些超微结构有关</a:t>
            </a:r>
            <a:endParaRPr lang="zh-CN" altLang="en-US" sz="2800" b="1" dirty="0">
              <a:latin typeface="黑体" panose="02010609060101010101" pitchFamily="49" charset="-122"/>
              <a:ea typeface="黑体" panose="02010609060101010101" pitchFamily="49" charset="-122"/>
            </a:endParaRP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6.</a:t>
            </a:r>
            <a:r>
              <a:rPr lang="zh-CN" altLang="en-US" sz="2800" b="1" dirty="0">
                <a:latin typeface="黑体" panose="02010609060101010101" pitchFamily="49" charset="-122"/>
                <a:ea typeface="黑体" panose="02010609060101010101" pitchFamily="49" charset="-122"/>
              </a:rPr>
              <a:t>溶酶体膜的重要性表现在何处</a:t>
            </a:r>
            <a:endParaRPr lang="zh-CN" altLang="en-US" sz="2800" b="1" dirty="0">
              <a:latin typeface="黑体" panose="02010609060101010101" pitchFamily="49" charset="-122"/>
              <a:ea typeface="黑体" panose="02010609060101010101" pitchFamily="49" charset="-122"/>
            </a:endParaRPr>
          </a:p>
          <a:p>
            <a:pPr>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7.</a:t>
            </a:r>
            <a:r>
              <a:rPr lang="zh-CN" altLang="en-US" sz="2800" b="1" dirty="0">
                <a:latin typeface="黑体" panose="02010609060101010101" pitchFamily="49" charset="-122"/>
                <a:ea typeface="黑体" panose="02010609060101010101" pitchFamily="49" charset="-122"/>
              </a:rPr>
              <a:t>初级溶酶体与次级溶酶体</a:t>
            </a:r>
            <a:endParaRPr lang="zh-CN" altLang="en-US" sz="2800" b="1" dirty="0">
              <a:latin typeface="黑体" panose="02010609060101010101" pitchFamily="49" charset="-122"/>
              <a:ea typeface="黑体" panose="02010609060101010101" pitchFamily="49" charset="-122"/>
            </a:endParaRPr>
          </a:p>
          <a:p>
            <a:pPr>
              <a:lnSpc>
                <a:spcPct val="90000"/>
              </a:lnSpc>
              <a:buNone/>
            </a:pPr>
            <a:r>
              <a:rPr lang="zh-CN" altLang="en-US" sz="2800" b="1" dirty="0">
                <a:latin typeface="黑体" panose="02010609060101010101" pitchFamily="49" charset="-122"/>
                <a:ea typeface="黑体" panose="02010609060101010101" pitchFamily="49" charset="-122"/>
              </a:rPr>
              <a:t>    吞噬溶酶体与自溶性溶酶体</a:t>
            </a:r>
            <a:endParaRPr lang="zh-CN" altLang="en-US" sz="2800" b="1" dirty="0">
              <a:latin typeface="黑体" panose="02010609060101010101" pitchFamily="49" charset="-122"/>
              <a:ea typeface="黑体" panose="02010609060101010101" pitchFamily="49" charset="-122"/>
            </a:endParaRPr>
          </a:p>
          <a:p>
            <a:pPr>
              <a:lnSpc>
                <a:spcPct val="90000"/>
              </a:lnSpc>
              <a:buNone/>
            </a:pPr>
            <a:r>
              <a:rPr lang="zh-CN" altLang="en-US" sz="2800" b="1" dirty="0">
                <a:latin typeface="黑体" panose="02010609060101010101" pitchFamily="49" charset="-122"/>
                <a:ea typeface="黑体" panose="02010609060101010101" pitchFamily="49" charset="-122"/>
              </a:rPr>
              <a:t>    以及残余小体的概念</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3429000"/>
            <a:ext cx="7583170" cy="2306955"/>
          </a:xfrm>
          <a:prstGeom prst="rect">
            <a:avLst/>
          </a:prstGeom>
          <a:noFill/>
        </p:spPr>
        <p:txBody>
          <a:bodyPr wrap="square" rtlCol="0" anchor="t">
            <a:spAutoFit/>
          </a:bodyPr>
          <a:p>
            <a:r>
              <a:rPr lang="zh-CN" altLang="en-US"/>
              <a:t>RNA干扰抑制基因表达</a:t>
            </a:r>
            <a:r>
              <a:rPr lang="en-US" altLang="zh-CN"/>
              <a:t>: </a:t>
            </a:r>
            <a:r>
              <a:rPr lang="zh-CN" altLang="en-US"/>
              <a:t>RNA interference (RNAi)</a:t>
            </a:r>
            <a:endParaRPr lang="zh-CN" altLang="en-US"/>
          </a:p>
          <a:p>
            <a:endParaRPr lang="zh-CN" altLang="en-US"/>
          </a:p>
          <a:p>
            <a:pPr marL="285750" indent="-285750">
              <a:buFont typeface="Wingdings" panose="05000000000000000000" charset="0"/>
              <a:buChar char="l"/>
            </a:pPr>
            <a:r>
              <a:rPr lang="zh-CN" altLang="en-US"/>
              <a:t>(a)对照组果蝇S2培养细胞表达</a:t>
            </a:r>
            <a:r>
              <a:rPr lang="en-US" altLang="zh-CN"/>
              <a:t>GFP</a:t>
            </a:r>
            <a:r>
              <a:rPr lang="zh-CN" altLang="en-US"/>
              <a:t>标记的甘露糖苷酶II。</a:t>
            </a:r>
            <a:endParaRPr lang="zh-CN" altLang="en-US"/>
          </a:p>
          <a:p>
            <a:pPr>
              <a:buFont typeface="Wingdings" panose="05000000000000000000" charset="0"/>
            </a:pPr>
            <a:r>
              <a:rPr lang="en-US" altLang="zh-CN"/>
              <a:t>GFP-</a:t>
            </a:r>
            <a:r>
              <a:rPr lang="zh-CN" altLang="en-US"/>
              <a:t>酶在内质网合成后定位于高尔基复合物</a:t>
            </a:r>
            <a:endParaRPr lang="zh-CN" altLang="en-US"/>
          </a:p>
          <a:p>
            <a:pPr>
              <a:buFont typeface="Wingdings" panose="05000000000000000000" charset="0"/>
            </a:pPr>
            <a:endParaRPr lang="zh-CN" altLang="en-US"/>
          </a:p>
          <a:p>
            <a:pPr marL="285750" indent="-285750">
              <a:buFont typeface="Wingdings" panose="05000000000000000000" charset="0"/>
              <a:buChar char="l"/>
            </a:pPr>
            <a:r>
              <a:rPr lang="zh-CN" altLang="en-US"/>
              <a:t>(b)一种通过基因工程来表达特定siRNA的细胞，这种siRNA与互补的mRNA结合并抑制编码蛋白的翻译。在这种情况下，siRNA使</a:t>
            </a:r>
            <a:r>
              <a:rPr lang="en-US" altLang="zh-CN">
                <a:sym typeface="+mn-ea"/>
              </a:rPr>
              <a:t>GFP-</a:t>
            </a:r>
            <a:r>
              <a:rPr lang="zh-CN" altLang="en-US">
                <a:sym typeface="+mn-ea"/>
              </a:rPr>
              <a:t>酶</a:t>
            </a:r>
            <a:r>
              <a:rPr lang="zh-CN" altLang="en-US"/>
              <a:t>留在内质网中</a:t>
            </a:r>
            <a:endParaRPr lang="zh-CN" altLang="en-US"/>
          </a:p>
        </p:txBody>
      </p:sp>
      <p:pic>
        <p:nvPicPr>
          <p:cNvPr id="2" name="图片 1"/>
          <p:cNvPicPr>
            <a:picLocks noChangeAspect="1"/>
          </p:cNvPicPr>
          <p:nvPr/>
        </p:nvPicPr>
        <p:blipFill>
          <a:blip r:embed="rId1"/>
          <a:stretch>
            <a:fillRect/>
          </a:stretch>
        </p:blipFill>
        <p:spPr>
          <a:xfrm>
            <a:off x="533400" y="76200"/>
            <a:ext cx="7239000" cy="304800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6315,&quot;width&quot;:834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8550,&quot;width&quot;:8040}"/>
</p:tagLst>
</file>

<file path=ppt/tags/tag4.xml><?xml version="1.0" encoding="utf-8"?>
<p:tagLst xmlns:p="http://schemas.openxmlformats.org/presentationml/2006/main">
  <p:tag name="KSO_WPP_MARK_KEY" val="a97b8d25-aaa9-4cf7-a8bd-1da4812697a2"/>
  <p:tag name="COMMONDATA" val="eyJoZGlkIjoiM2EzNDMzMTUwOTZlNGMwZWE1OTc5NjI0ZDA2MTYxZjY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7252</Words>
  <Application>WPS 演示</Application>
  <PresentationFormat>全屏显示(4:3)</PresentationFormat>
  <Paragraphs>731</Paragraphs>
  <Slides>88</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28</vt:i4>
      </vt:variant>
      <vt:variant>
        <vt:lpstr>幻灯片标题</vt:lpstr>
      </vt:variant>
      <vt:variant>
        <vt:i4>88</vt:i4>
      </vt:variant>
    </vt:vector>
  </HeadingPairs>
  <TitlesOfParts>
    <vt:vector size="133" baseType="lpstr">
      <vt:lpstr>Arial</vt:lpstr>
      <vt:lpstr>宋体</vt:lpstr>
      <vt:lpstr>Wingdings</vt:lpstr>
      <vt:lpstr>Calibri</vt:lpstr>
      <vt:lpstr>黑体</vt:lpstr>
      <vt:lpstr>Wingdings</vt:lpstr>
      <vt:lpstr>微软雅黑</vt:lpstr>
      <vt:lpstr>Arial Unicode MS</vt:lpstr>
      <vt:lpstr>Times New Roman</vt:lpstr>
      <vt:lpstr>仿宋_GB2312</vt:lpstr>
      <vt:lpstr>仿宋</vt:lpstr>
      <vt:lpstr>楷体_GB2312</vt:lpstr>
      <vt:lpstr>新宋体</vt:lpstr>
      <vt:lpstr>隶书</vt:lpstr>
      <vt:lpstr>_x000B__x000C_</vt:lpstr>
      <vt:lpstr>Segoe Print</vt:lpstr>
      <vt:lpstr>默认设计模板</vt:lpstr>
      <vt:lpstr>Photoshop.Image.7</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PBrush</vt:lpstr>
      <vt:lpstr>PBrush</vt:lpstr>
      <vt:lpstr>PBrush</vt:lpstr>
      <vt:lpstr>PBrush</vt:lpstr>
      <vt:lpstr>PBrush</vt:lpstr>
      <vt:lpstr>PBrush</vt:lpstr>
      <vt:lpstr>PBrush</vt:lpstr>
      <vt:lpstr>PBrush</vt:lpstr>
      <vt:lpstr>PBrush</vt:lpstr>
      <vt:lpstr>Photoshop.Image.7</vt:lpstr>
      <vt:lpstr>Paint.Picture</vt:lpstr>
      <vt:lpstr>Paint.Picture</vt:lpstr>
      <vt:lpstr>Paint.Picture</vt:lpstr>
      <vt:lpstr>Paint.Picture</vt:lpstr>
      <vt:lpstr>Paint.Picture</vt:lpstr>
      <vt:lpstr>Paint.Picture</vt:lpstr>
      <vt:lpstr>Paint.Picture</vt:lpstr>
      <vt:lpstr>PowerPoint 演示文稿</vt:lpstr>
      <vt:lpstr>第五章   细胞内膜系统与囊泡转运 （endomembrane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内质网(endoplasmic reticulum,ER)</vt:lpstr>
      <vt:lpstr>PowerPoint 演示文稿</vt:lpstr>
      <vt:lpstr>PowerPoint 演示文稿</vt:lpstr>
      <vt:lpstr>内质网的功能</vt:lpstr>
      <vt:lpstr>(2)新生多肽的折叠与装配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第二节高尔基复合体</vt:lpstr>
      <vt:lpstr>高尔基复合体的发现</vt:lpstr>
      <vt:lpstr>高尔基复合体光镜形态（一）</vt:lpstr>
      <vt:lpstr>高尔基复合体电镜结构：</vt:lpstr>
      <vt:lpstr>高尔基复合体的顺面（cis-face)和反面（trans-face）</vt:lpstr>
      <vt:lpstr>高尔基复合体与其它细胞结构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高尔基体与蛋白的修饰、蛋白的分拣运输</vt:lpstr>
      <vt:lpstr>PowerPoint 演示文稿</vt:lpstr>
      <vt:lpstr>高尔基复合体参与的三类蛋白的运输</vt:lpstr>
      <vt:lpstr>高尔基复合体与膜的转运</vt:lpstr>
      <vt:lpstr>高尔基复合体与细胞的分泌</vt:lpstr>
      <vt:lpstr>第三节 溶酶体（Lysosome)：</vt:lpstr>
      <vt:lpstr>一.溶酶体具有不同的形态</vt:lpstr>
      <vt:lpstr>二.溶酶体的结构特点：</vt:lpstr>
      <vt:lpstr>四.溶酶体类型:</vt:lpstr>
      <vt:lpstr>自噬溶酶体（autophagolysosome）：底物为内源性物质</vt:lpstr>
      <vt:lpstr>自噬体（autophagosome)：  细胞内衰老的细胞器等被内质网或高尔基体的膜包裹而形成的小体。</vt:lpstr>
      <vt:lpstr>PowerPoint 演示文稿</vt:lpstr>
      <vt:lpstr>自噬作用对细胞的生命活动有什么意义? </vt:lpstr>
      <vt:lpstr>PowerPoint 演示文稿</vt:lpstr>
      <vt:lpstr>五.溶酶体功能</vt:lpstr>
      <vt:lpstr>2.清除衰老、残损的细胞器</vt:lpstr>
      <vt:lpstr>PowerPoint 演示文稿</vt:lpstr>
      <vt:lpstr>六.溶酶体与疾病（自学为主）</vt:lpstr>
      <vt:lpstr>休克(shock) </vt:lpstr>
      <vt:lpstr>2.溶酶体异常与遗传性疾病： Ⅱ型糖原贮积症</vt:lpstr>
      <vt:lpstr>第四节.过氧化物酶体</vt:lpstr>
      <vt:lpstr>第五节囊泡与囊泡的运输</vt:lpstr>
      <vt:lpstr>细胞内三种类型囊泡：</vt:lpstr>
      <vt:lpstr>一.囊泡的来源与类型</vt:lpstr>
      <vt:lpstr>网格蛋白衣被小泡的形成与掐断   </vt:lpstr>
      <vt:lpstr>PowerPoint 演示文稿</vt:lpstr>
      <vt:lpstr>PowerPoint 演示文稿</vt:lpstr>
      <vt:lpstr>PowerPoint 演示文稿</vt:lpstr>
      <vt:lpstr>PowerPoint 演示文稿</vt:lpstr>
      <vt:lpstr>转运小泡与靶膜特异性结合 </vt:lpstr>
      <vt:lpstr>PowerPoint 演示文稿</vt:lpstr>
      <vt:lpstr>PowerPoint 演示文稿</vt:lpstr>
      <vt:lpstr>PowerPoint 演示文稿</vt:lpstr>
      <vt:lpstr>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Dengfan</cp:lastModifiedBy>
  <cp:revision>69</cp:revision>
  <dcterms:created xsi:type="dcterms:W3CDTF">2022-10-19T11:51:00Z</dcterms:created>
  <dcterms:modified xsi:type="dcterms:W3CDTF">2023-10-20T01:27:57Z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6C04152CFE204579BC26FAAFD4B3E109</vt:lpwstr>
  </property>
  <property fmtid="{D5CDD505-2E9C-101B-9397-08002B2CF9AE}" pid="4" name="KSOProductBuildVer">
    <vt:lpwstr>2052-12.1.0.15712</vt:lpwstr>
  </property>
</Properties>
</file>